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60" r:id="rId4"/>
    <p:sldId id="269" r:id="rId5"/>
    <p:sldId id="267" r:id="rId6"/>
    <p:sldId id="270" r:id="rId7"/>
    <p:sldId id="268" r:id="rId8"/>
    <p:sldId id="27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FEF"/>
    <a:srgbClr val="CEDFFF"/>
    <a:srgbClr val="C8FAFF"/>
    <a:srgbClr val="15458F"/>
    <a:srgbClr val="B1E9FF"/>
    <a:srgbClr val="91CCFF"/>
    <a:srgbClr val="0E2547"/>
    <a:srgbClr val="133466"/>
    <a:srgbClr val="376CB8"/>
    <a:srgbClr val="74A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101" d="100"/>
          <a:sy n="101" d="100"/>
        </p:scale>
        <p:origin x="1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AA0F1-7741-654C-95A5-AB5BF3AB6937}" type="datetime1">
              <a:rPr lang="en-US" smtClean="0"/>
              <a:t>8/29/19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0 - Subject Pronouns &amp; -AR/-ER/-IR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D3E3B-2DD2-994C-A838-68A87F9F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9844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596A9-0514-FB40-8FED-8C58EDE18348}" type="datetime1">
              <a:rPr lang="en-US" smtClean="0"/>
              <a:t>8/29/19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0 - Subject Pronouns &amp; -AR/-ER/-IR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92192-E712-BB4E-BAA1-73E86B0E0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989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2192-E712-BB4E-BAA1-73E86B0E013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0 - Subject Pronouns &amp; -AR/-ER/-IR Verbs</a:t>
            </a:r>
          </a:p>
        </p:txBody>
      </p:sp>
    </p:spTree>
    <p:extLst>
      <p:ext uri="{BB962C8B-B14F-4D97-AF65-F5344CB8AC3E}">
        <p14:creationId xmlns:p14="http://schemas.microsoft.com/office/powerpoint/2010/main" val="194367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615B-8E01-C547-83BD-1019C8DA8CEA}" type="datetime1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B0CE-BBD9-764D-855C-F898B56CE8D1}" type="datetime1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8589-3E87-5D49-870B-A6C151C05083}" type="datetime1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56FC-32A9-4A41-AA90-26409C5862A7}" type="datetime1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DC87-7D4C-2F41-9F3B-7C7544FB9FB1}" type="datetime1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2604-4862-5642-9D0B-F9ABAE684F98}" type="datetime1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ABAE-344C-AB4C-BC81-8A60682A5FAB}" type="datetime1">
              <a:rPr lang="en-US" smtClean="0"/>
              <a:t>8/29/19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BD8A-99D2-9847-BCEA-AEFD6D8E43C1}" type="datetime1">
              <a:rPr lang="en-US" smtClean="0"/>
              <a:t>8/29/19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5B3B-139C-474D-AA1B-43CBAD0B2EAC}" type="datetime1">
              <a:rPr lang="en-US" smtClean="0"/>
              <a:t>8/29/19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1B59-0F38-714A-BF03-F4F12D397DD4}" type="datetime1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1FEF-4EAD-6144-8F15-6C0ADF952CC2}" type="datetime1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1E9FF"/>
            </a:gs>
            <a:gs pos="48000">
              <a:srgbClr val="376CB8"/>
            </a:gs>
            <a:gs pos="100000">
              <a:srgbClr val="0E254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B65E-CC41-9543-9616-C956F23C878D}" type="datetime1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Español 1</a:t>
            </a:r>
          </a:p>
          <a:p>
            <a:r>
              <a:rPr lang="es-ES_tradnl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Subject</a:t>
            </a:r>
            <a:r>
              <a:rPr lang="es-ES_tradnl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</a:t>
            </a:r>
            <a:r>
              <a:rPr lang="mr-IN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AR, -ER, -IR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Preliminar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are the subject pronouns. You often do NOT include the subject pronoun in Spanish.</a:t>
            </a:r>
          </a:p>
          <a:p>
            <a:pPr algn="l"/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 fontScale="90000"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Pronombres personales de sujeto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27595"/>
              </p:ext>
            </p:extLst>
          </p:nvPr>
        </p:nvGraphicFramePr>
        <p:xfrm>
          <a:off x="294524" y="2364607"/>
          <a:ext cx="8614779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2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Subject Pronouns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First Person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Second Person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Third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Person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795363"/>
              </p:ext>
            </p:extLst>
          </p:nvPr>
        </p:nvGraphicFramePr>
        <p:xfrm>
          <a:off x="3032619" y="3382960"/>
          <a:ext cx="19328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r>
                        <a:rPr lang="en-US" sz="20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(I)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91698"/>
              </p:ext>
            </p:extLst>
          </p:nvPr>
        </p:nvGraphicFramePr>
        <p:xfrm>
          <a:off x="3032619" y="4617807"/>
          <a:ext cx="265070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Tú</a:t>
                      </a:r>
                      <a:r>
                        <a:rPr lang="en-US" sz="2400" noProof="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(you familiar)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328273"/>
              </p:ext>
            </p:extLst>
          </p:nvPr>
        </p:nvGraphicFramePr>
        <p:xfrm>
          <a:off x="3032618" y="5571647"/>
          <a:ext cx="2847481" cy="99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89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 </a:t>
                      </a:r>
                      <a:r>
                        <a:rPr lang="en-US" sz="2200" i="1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formal/He/She)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921943"/>
              </p:ext>
            </p:extLst>
          </p:nvPr>
        </p:nvGraphicFramePr>
        <p:xfrm>
          <a:off x="5701728" y="3276945"/>
          <a:ext cx="270592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836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  <a:r>
                        <a:rPr lang="en-US" sz="18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r>
                        <a:rPr lang="en-US" sz="16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(we)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327391"/>
              </p:ext>
            </p:extLst>
          </p:nvPr>
        </p:nvGraphicFramePr>
        <p:xfrm>
          <a:off x="5701728" y="4435509"/>
          <a:ext cx="3202932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885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  <a:r>
                        <a:rPr lang="en-US" sz="16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- Spain)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r>
                        <a:rPr lang="en-US" sz="14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- Spain)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371336"/>
              </p:ext>
            </p:extLst>
          </p:nvPr>
        </p:nvGraphicFramePr>
        <p:xfrm>
          <a:off x="5701728" y="5519630"/>
          <a:ext cx="304190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Uds</a:t>
                      </a: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Ellos</a:t>
                      </a: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Ellas</a:t>
                      </a: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plural/They)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50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terminaciones de verbos -AR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12255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59097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-o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849997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73614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987328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998089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áis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127102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-a</a:t>
                      </a:r>
                      <a:r>
                        <a:rPr lang="en-US" sz="320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Estudi</a:t>
            </a:r>
            <a:r>
              <a:rPr lang="es-ES_tradnl" sz="4000" dirty="0">
                <a:solidFill>
                  <a:srgbClr val="66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Study</a:t>
            </a:r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372215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65539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estudi</a:t>
                      </a:r>
                      <a:r>
                        <a:rPr lang="en-US" sz="3200" i="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68851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estudi</a:t>
                      </a:r>
                      <a:r>
                        <a:rPr lang="en-US" sz="320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as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939826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estudi</a:t>
                      </a:r>
                      <a:r>
                        <a:rPr lang="en-US" sz="320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2503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estudi</a:t>
                      </a:r>
                      <a:r>
                        <a:rPr lang="en-US" sz="3200" i="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amos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80366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estudi</a:t>
                      </a:r>
                      <a:r>
                        <a:rPr lang="en-US" sz="3200" i="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áis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556983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estudi</a:t>
                      </a:r>
                      <a:r>
                        <a:rPr lang="en-US" sz="320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an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65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terminaciones de verbos -ER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17985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77303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-o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260832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02823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40459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60953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010695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-e</a:t>
                      </a:r>
                      <a:r>
                        <a:rPr lang="en-US" sz="320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</a:t>
            </a:r>
            <a:r>
              <a:rPr lang="es-ES_tradnl" sz="4000" dirty="0">
                <a:solidFill>
                  <a:srgbClr val="66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 </a:t>
            </a:r>
            <a:r>
              <a:rPr lang="mr-IN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Eat</a:t>
            </a:r>
            <a:endParaRPr lang="es-ES_tradnl" sz="40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401772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3098"/>
              </p:ext>
            </p:extLst>
          </p:nvPr>
        </p:nvGraphicFramePr>
        <p:xfrm>
          <a:off x="1560384" y="2327901"/>
          <a:ext cx="2247421" cy="275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1758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</a:t>
                      </a:r>
                      <a:r>
                        <a:rPr lang="en-US" sz="3200" i="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9783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com</a:t>
                      </a:r>
                      <a:r>
                        <a:rPr lang="en-US" sz="3200" noProof="0" dirty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43870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</a:t>
                      </a:r>
                      <a:r>
                        <a:rPr lang="en-US" sz="3200" noProof="0" dirty="0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592428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</a:t>
                      </a:r>
                      <a:r>
                        <a:rPr lang="en-US" sz="3200" i="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emos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399999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</a:t>
                      </a:r>
                      <a:r>
                        <a:rPr lang="en-US" sz="3200" i="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éis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484267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</a:t>
                      </a:r>
                      <a:r>
                        <a:rPr lang="en-US" sz="320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26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terminaciones de verbos -IR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-IR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77352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3511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-o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105050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553294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732410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92550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684940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-e</a:t>
                      </a:r>
                      <a:r>
                        <a:rPr lang="en-US" sz="320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30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Escrib</a:t>
            </a:r>
            <a:r>
              <a:rPr lang="es-ES_tradnl" sz="4000" dirty="0">
                <a:solidFill>
                  <a:srgbClr val="66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 </a:t>
            </a:r>
            <a:r>
              <a:rPr lang="mr-IN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Write</a:t>
            </a:r>
            <a:endParaRPr lang="es-ES_tradnl" sz="40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-IR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26465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98881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</a:t>
                      </a:r>
                      <a:r>
                        <a:rPr lang="en-US" sz="320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83436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escrib</a:t>
                      </a:r>
                      <a:r>
                        <a:rPr lang="en-US" sz="320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99770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</a:t>
                      </a:r>
                      <a:r>
                        <a:rPr lang="en-US" sz="320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032791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77267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293555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</a:t>
                      </a:r>
                      <a:r>
                        <a:rPr lang="en-US" sz="3200" noProof="0" dirty="0" err="1">
                          <a:solidFill>
                            <a:srgbClr val="66006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2200" i="1" noProof="0" dirty="0">
                        <a:solidFill>
                          <a:srgbClr val="66006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9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s-ES_tradnl" sz="4000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Conjuguen:</a:t>
            </a:r>
          </a:p>
          <a:p>
            <a:pPr marL="514350" indent="-514350" algn="l">
              <a:lnSpc>
                <a:spcPct val="130000"/>
              </a:lnSpc>
              <a:buAutoNum type="arabicPeriod"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// Escuchar música</a:t>
            </a:r>
          </a:p>
          <a:p>
            <a:pPr marL="514350" indent="-514350" algn="l">
              <a:lnSpc>
                <a:spcPct val="130000"/>
              </a:lnSpc>
              <a:buAutoNum type="arabicPeriod"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 // Leer un libro</a:t>
            </a:r>
          </a:p>
          <a:p>
            <a:pPr marL="514350" indent="-514350" algn="l">
              <a:lnSpc>
                <a:spcPct val="130000"/>
              </a:lnSpc>
              <a:buAutoNum type="arabicPeriod"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 // Beber refrescos</a:t>
            </a:r>
          </a:p>
          <a:p>
            <a:pPr marL="514350" indent="-514350" algn="l">
              <a:lnSpc>
                <a:spcPct val="130000"/>
              </a:lnSpc>
              <a:buAutoNum type="arabicPeriod"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 // Practicar deportes</a:t>
            </a:r>
          </a:p>
          <a:p>
            <a:pPr marL="514350" indent="-514350" algn="l">
              <a:lnSpc>
                <a:spcPct val="130000"/>
              </a:lnSpc>
              <a:buAutoNum type="arabicPeriod"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 // Salir de la casa</a:t>
            </a:r>
          </a:p>
          <a:p>
            <a:pPr marL="514350" indent="-514350" algn="l">
              <a:lnSpc>
                <a:spcPct val="130000"/>
              </a:lnSpc>
              <a:buAutoNum type="arabicPeriod"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 // Aprender español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2172990"/>
            <a:ext cx="39944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escucho música.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2895600"/>
            <a:ext cx="39944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 leen un libro.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3657600"/>
            <a:ext cx="42118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Bebemos refrescos.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4380210"/>
            <a:ext cx="39944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 practica deportes.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5105400"/>
            <a:ext cx="39199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Salimos de la casa.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4400" y="5812185"/>
            <a:ext cx="39944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 aprendes español.</a:t>
            </a:r>
          </a:p>
        </p:txBody>
      </p:sp>
    </p:spTree>
    <p:extLst>
      <p:ext uri="{BB962C8B-B14F-4D97-AF65-F5344CB8AC3E}">
        <p14:creationId xmlns:p14="http://schemas.microsoft.com/office/powerpoint/2010/main" val="15169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389</Words>
  <Application>Microsoft Macintosh PowerPoint</Application>
  <PresentationFormat>On-screen Show (4:3)</PresentationFormat>
  <Paragraphs>165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 Gothic Medium</vt:lpstr>
      <vt:lpstr>Office Theme</vt:lpstr>
      <vt:lpstr>Unidad Preliminar</vt:lpstr>
      <vt:lpstr>Pronombres personales de sujeto</vt:lpstr>
      <vt:lpstr>Los verbos -AR</vt:lpstr>
      <vt:lpstr>Los verbos -AR</vt:lpstr>
      <vt:lpstr>Los verbos -ER</vt:lpstr>
      <vt:lpstr>Los verbos -ER</vt:lpstr>
      <vt:lpstr>Los verbos -IR</vt:lpstr>
      <vt:lpstr>Los verbos -IR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33</cp:revision>
  <dcterms:created xsi:type="dcterms:W3CDTF">2018-07-09T18:49:29Z</dcterms:created>
  <dcterms:modified xsi:type="dcterms:W3CDTF">2019-08-29T14:13:17Z</dcterms:modified>
</cp:coreProperties>
</file>