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77" r:id="rId3"/>
    <p:sldId id="278" r:id="rId4"/>
    <p:sldId id="285" r:id="rId5"/>
    <p:sldId id="279" r:id="rId6"/>
    <p:sldId id="280" r:id="rId7"/>
    <p:sldId id="283" r:id="rId8"/>
    <p:sldId id="284" r:id="rId9"/>
    <p:sldId id="281" r:id="rId10"/>
    <p:sldId id="282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clrMode="gray" frameSlides="1"/>
  <p:clrMru>
    <a:srgbClr val="BDFEB7"/>
    <a:srgbClr val="344834"/>
    <a:srgbClr val="547553"/>
    <a:srgbClr val="70A06F"/>
    <a:srgbClr val="B1FEAD"/>
    <a:srgbClr val="1A2B1B"/>
    <a:srgbClr val="487D4A"/>
    <a:srgbClr val="8FFF90"/>
    <a:srgbClr val="FC00D1"/>
    <a:srgbClr val="326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46"/>
  </p:normalViewPr>
  <p:slideViewPr>
    <p:cSldViewPr snapToGrid="0" snapToObjects="1">
      <p:cViewPr varScale="1">
        <p:scale>
          <a:sx n="99" d="100"/>
          <a:sy n="99" d="100"/>
        </p:scale>
        <p:origin x="1904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7936F8-515E-CC42-964D-8CB4476E4AC5}" type="datetime1">
              <a:rPr lang="en-US" smtClean="0"/>
              <a:t>11/1/22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Unidad 2 - Demonstratives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454137-C52F-F542-8D09-B4F25B2FAA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190732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5AB325-9657-7A46-9F65-B8973A55A430}" type="datetime1">
              <a:rPr lang="en-US" smtClean="0"/>
              <a:t>11/1/22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Unidad 2 - Demonstratives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572B0C-DF4C-F042-A417-B3925D0BDF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570956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572B0C-DF4C-F042-A417-B3925D0BDF19}" type="slidenum">
              <a:rPr lang="en-US" smtClean="0"/>
              <a:t>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Unidad 2 - Demonstratives</a:t>
            </a:r>
          </a:p>
        </p:txBody>
      </p:sp>
    </p:spTree>
    <p:extLst>
      <p:ext uri="{BB962C8B-B14F-4D97-AF65-F5344CB8AC3E}">
        <p14:creationId xmlns:p14="http://schemas.microsoft.com/office/powerpoint/2010/main" val="27029329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Unidad 2 - Demonstratives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3572B0C-DF4C-F042-A417-B3925D0BDF1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0307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080FE-EAC4-B44A-847B-AA1BF67AD06A}" type="datetime1">
              <a:rPr lang="en-US" smtClean="0"/>
              <a:t>11/1/22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411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CC8CA-BB59-E948-8FE5-C49785EADC60}" type="datetime1">
              <a:rPr lang="en-US" smtClean="0"/>
              <a:t>11/1/22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1787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2CB1E-D5A3-CB47-9255-22C3237F3AC5}" type="datetime1">
              <a:rPr lang="en-US" smtClean="0"/>
              <a:t>11/1/22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876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28C76-B7DC-6447-B8E7-BE458613F20A}" type="datetime1">
              <a:rPr lang="en-US" smtClean="0"/>
              <a:t>11/1/22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886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277EB-6051-C048-82A7-AF737285EA61}" type="datetime1">
              <a:rPr lang="en-US" smtClean="0"/>
              <a:t>11/1/22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9594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0A75F-B8E8-0448-889E-847EF56D3955}" type="datetime1">
              <a:rPr lang="en-US" smtClean="0"/>
              <a:t>11/1/22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661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693B1-5988-AF42-BE59-7800ACA45D9C}" type="datetime1">
              <a:rPr lang="en-US" smtClean="0"/>
              <a:t>11/1/22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141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3838A-91AA-E84B-9C36-F735DFC7FD1A}" type="datetime1">
              <a:rPr lang="en-US" smtClean="0"/>
              <a:t>11/1/22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8235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C9095-C6FB-1F43-8EAF-3F9B181BC0CB}" type="datetime1">
              <a:rPr lang="en-US" smtClean="0"/>
              <a:t>11/1/22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2216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FEC9A-B53E-8C40-8CC6-7C8C68898B9F}" type="datetime1">
              <a:rPr lang="en-US" smtClean="0"/>
              <a:t>11/1/22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272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FD42C-7A21-F14B-B0D9-DCA124CD87E5}" type="datetime1">
              <a:rPr lang="en-US" smtClean="0"/>
              <a:t>11/1/22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72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70A06F"/>
            </a:gs>
            <a:gs pos="100000">
              <a:srgbClr val="344834"/>
            </a:gs>
          </a:gsLst>
          <a:lin ang="456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5341A5-7C84-9241-B6C9-AA9177040DD4}" type="datetime1">
              <a:rPr lang="en-US" smtClean="0"/>
              <a:t>11/1/22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08719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693220"/>
          </a:xfrm>
          <a:prstGeom prst="rect">
            <a:avLst/>
          </a:prstGeom>
          <a:solidFill>
            <a:srgbClr val="34483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337380"/>
            <a:ext cx="9143999" cy="3559084"/>
          </a:xfrm>
        </p:spPr>
        <p:txBody>
          <a:bodyPr/>
          <a:lstStyle/>
          <a:p>
            <a:r>
              <a:rPr lang="es-ES_tradnl" sz="50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Los adjetivos y pronombres demostrativos</a:t>
            </a:r>
          </a:p>
          <a:p>
            <a:r>
              <a:rPr lang="es-ES_tradnl" dirty="0" err="1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Demonstrative</a:t>
            </a:r>
            <a:r>
              <a:rPr lang="es-ES_tradnl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dirty="0" err="1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Adjectives</a:t>
            </a:r>
            <a:r>
              <a:rPr lang="es-ES_tradnl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and </a:t>
            </a:r>
            <a:r>
              <a:rPr lang="es-ES_tradnl" dirty="0" err="1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Pronouns</a:t>
            </a:r>
            <a:endParaRPr lang="es-ES_tradnl" dirty="0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0" y="169322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52400"/>
            <a:ext cx="9144000" cy="1470025"/>
          </a:xfrm>
        </p:spPr>
        <p:txBody>
          <a:bodyPr>
            <a:normAutofit/>
          </a:bodyPr>
          <a:lstStyle/>
          <a:p>
            <a:r>
              <a:rPr lang="es-ES_tradnl" sz="7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Unidad 2</a:t>
            </a:r>
          </a:p>
        </p:txBody>
      </p:sp>
    </p:spTree>
    <p:extLst>
      <p:ext uri="{BB962C8B-B14F-4D97-AF65-F5344CB8AC3E}">
        <p14:creationId xmlns:p14="http://schemas.microsoft.com/office/powerpoint/2010/main" val="29386691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2C413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2999"/>
            <a:ext cx="9143999" cy="5574665"/>
          </a:xfrm>
        </p:spPr>
        <p:txBody>
          <a:bodyPr>
            <a:normAutofit/>
          </a:bodyPr>
          <a:lstStyle/>
          <a:p>
            <a:pPr marL="457200" indent="-457200" algn="l"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rPr>
              <a:t>Me </a:t>
            </a:r>
            <a:r>
              <a:rPr lang="en-US" dirty="0" err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rPr>
              <a:t>gusta</a:t>
            </a:r>
            <a:r>
              <a:rPr lang="en-US" dirty="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rPr>
              <a:t>est</a:t>
            </a:r>
            <a:r>
              <a:rPr lang="en-US" u="sng" dirty="0" err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rPr>
              <a:t>e</a:t>
            </a:r>
            <a:r>
              <a:rPr lang="en-US" dirty="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rPr>
              <a:t>libr</a:t>
            </a:r>
            <a:r>
              <a:rPr lang="en-US" u="sng" dirty="0" err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rPr>
              <a:t>o</a:t>
            </a:r>
            <a:r>
              <a:rPr lang="en-US" dirty="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rPr>
              <a:t>.</a:t>
            </a:r>
          </a:p>
          <a:p>
            <a:pPr marL="914400" lvl="1" indent="-457200" algn="l"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  <a:latin typeface="Arial" charset="0"/>
                <a:ea typeface="ヒラギノ角ゴ Pro W3" charset="0"/>
              </a:rPr>
              <a:t>I like this book.</a:t>
            </a:r>
          </a:p>
          <a:p>
            <a:pPr marL="457200" indent="-457200" algn="l"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rPr>
              <a:t>¿</a:t>
            </a:r>
            <a:r>
              <a:rPr lang="en-US" dirty="0" err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rPr>
              <a:t>Quieres</a:t>
            </a:r>
            <a:r>
              <a:rPr lang="en-US" dirty="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rPr>
              <a:t> </a:t>
            </a:r>
            <a:r>
              <a:rPr lang="en-US" altLang="ja-JP" dirty="0" err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ésta</a:t>
            </a:r>
            <a:r>
              <a:rPr lang="en-US" altLang="ja-JP" dirty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 o </a:t>
            </a:r>
            <a:r>
              <a:rPr lang="en-US" altLang="ja-JP" dirty="0" err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ésa</a:t>
            </a:r>
            <a:r>
              <a:rPr lang="en-US" altLang="ja-JP" dirty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?</a:t>
            </a:r>
            <a:r>
              <a:rPr lang="en-US" i="1" dirty="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rPr>
              <a:t> (</a:t>
            </a:r>
            <a:r>
              <a:rPr lang="en-US" i="1" dirty="0" err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rPr>
              <a:t>botella</a:t>
            </a:r>
            <a:r>
              <a:rPr lang="en-US" i="1" dirty="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rPr>
              <a:t> de </a:t>
            </a:r>
            <a:r>
              <a:rPr lang="en-US" i="1" dirty="0" err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rPr>
              <a:t>agua</a:t>
            </a:r>
            <a:r>
              <a:rPr lang="en-US" i="1" dirty="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rPr>
              <a:t>)</a:t>
            </a:r>
          </a:p>
          <a:p>
            <a:pPr marL="914400" lvl="1" indent="-457200" algn="l">
              <a:buFont typeface="Arial"/>
              <a:buChar char="•"/>
            </a:pPr>
            <a:r>
              <a:rPr lang="en-US" i="1" dirty="0">
                <a:solidFill>
                  <a:schemeClr val="tx1"/>
                </a:solidFill>
                <a:latin typeface="Arial" charset="0"/>
                <a:ea typeface="ヒラギノ角ゴ Pro W3" charset="0"/>
              </a:rPr>
              <a:t>Do you want this one or that one?</a:t>
            </a:r>
          </a:p>
          <a:p>
            <a:pPr marL="457200" indent="-457200" algn="l"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rPr>
              <a:t>Me </a:t>
            </a:r>
            <a:r>
              <a:rPr lang="en-US" dirty="0" err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rPr>
              <a:t>gusta</a:t>
            </a:r>
            <a:r>
              <a:rPr lang="en-US" dirty="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rPr>
              <a:t>aquel</a:t>
            </a:r>
            <a:r>
              <a:rPr lang="en-US" u="sng" dirty="0" err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rPr>
              <a:t>la</a:t>
            </a:r>
            <a:r>
              <a:rPr lang="en-US" dirty="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rPr>
              <a:t> cas</a:t>
            </a:r>
            <a:r>
              <a:rPr lang="en-US" u="sng" dirty="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rPr>
              <a:t>a</a:t>
            </a:r>
            <a:r>
              <a:rPr lang="en-US" dirty="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rPr>
              <a:t>.</a:t>
            </a:r>
          </a:p>
          <a:p>
            <a:pPr marL="914400" lvl="1" indent="-457200" algn="l"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  <a:latin typeface="Arial" charset="0"/>
                <a:ea typeface="ヒラギノ角ゴ Pro W3" charset="0"/>
              </a:rPr>
              <a:t>I like that house over there.</a:t>
            </a:r>
          </a:p>
          <a:p>
            <a:pPr marL="457200" indent="-457200" algn="l">
              <a:buFont typeface="Arial"/>
              <a:buChar char="•"/>
            </a:pPr>
            <a:r>
              <a:rPr lang="en-US" dirty="0" err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E</a:t>
            </a:r>
            <a:r>
              <a:rPr lang="en-US" dirty="0" err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rPr>
              <a:t>sto</a:t>
            </a:r>
            <a:r>
              <a:rPr lang="en-US" dirty="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rPr>
              <a:t>es</a:t>
            </a:r>
            <a:r>
              <a:rPr lang="en-US" dirty="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rPr>
              <a:t>muy</a:t>
            </a:r>
            <a:r>
              <a:rPr lang="en-US" dirty="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rPr>
              <a:t>interesante</a:t>
            </a:r>
            <a:r>
              <a:rPr lang="en-US" dirty="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rPr>
              <a:t>.</a:t>
            </a:r>
          </a:p>
          <a:p>
            <a:pPr marL="914400" lvl="1" indent="-457200" algn="l"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  <a:latin typeface="Arial" charset="0"/>
                <a:ea typeface="ヒラギノ角ゴ Pro W3" charset="0"/>
              </a:rPr>
              <a:t>This is very interesting. (Referring to an idea/concept that has no gender - that </a:t>
            </a:r>
            <a:r>
              <a:rPr lang="en-US" dirty="0" err="1">
                <a:solidFill>
                  <a:schemeClr val="tx1"/>
                </a:solidFill>
                <a:latin typeface="Arial" charset="0"/>
                <a:ea typeface="ヒラギノ角ゴ Pro W3" charset="0"/>
              </a:rPr>
              <a:t>doesn</a:t>
            </a:r>
            <a:r>
              <a:rPr lang="ja-JP" altLang="en-US" dirty="0">
                <a:solidFill>
                  <a:schemeClr val="tx1"/>
                </a:solidFill>
                <a:latin typeface="Arial" charset="0"/>
                <a:ea typeface="ヒラギノ角ゴ Pro W3" charset="0"/>
              </a:rPr>
              <a:t>’</a:t>
            </a:r>
            <a:r>
              <a:rPr lang="en-US" dirty="0">
                <a:solidFill>
                  <a:schemeClr val="tx1"/>
                </a:solidFill>
                <a:latin typeface="Arial" charset="0"/>
                <a:ea typeface="ヒラギノ角ゴ Pro W3" charset="0"/>
              </a:rPr>
              <a:t>t refer back to some previously mentioned noun.	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Ejemplos</a:t>
            </a:r>
          </a:p>
        </p:txBody>
      </p:sp>
    </p:spTree>
    <p:extLst>
      <p:ext uri="{BB962C8B-B14F-4D97-AF65-F5344CB8AC3E}">
        <p14:creationId xmlns:p14="http://schemas.microsoft.com/office/powerpoint/2010/main" val="4008992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2C413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2999"/>
            <a:ext cx="9143999" cy="5574665"/>
          </a:xfrm>
        </p:spPr>
        <p:txBody>
          <a:bodyPr>
            <a:normAutofit/>
          </a:bodyPr>
          <a:lstStyle/>
          <a:p>
            <a:pPr marL="571500" indent="-571500" algn="l">
              <a:buFont typeface="Wingdings" charset="2"/>
              <a:buChar char="²"/>
            </a:pPr>
            <a:r>
              <a:rPr lang="en-US" sz="40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Se </a:t>
            </a:r>
            <a:r>
              <a:rPr lang="en-US" sz="4000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usan</a:t>
            </a:r>
            <a:r>
              <a:rPr lang="en-US" sz="40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</a:t>
            </a:r>
            <a:r>
              <a:rPr lang="en-US" sz="4000" dirty="0" err="1">
                <a:ln>
                  <a:solidFill>
                    <a:srgbClr val="660066"/>
                  </a:solidFill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adjetivos</a:t>
            </a:r>
            <a:r>
              <a:rPr lang="en-US" sz="4000" dirty="0">
                <a:ln>
                  <a:solidFill>
                    <a:srgbClr val="660066"/>
                  </a:solidFill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</a:t>
            </a:r>
            <a:r>
              <a:rPr lang="en-US" sz="4000" dirty="0" err="1">
                <a:ln>
                  <a:solidFill>
                    <a:srgbClr val="660066"/>
                  </a:solidFill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demostrativos</a:t>
            </a:r>
            <a:r>
              <a:rPr lang="en-US" sz="40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para</a:t>
            </a:r>
            <a:r>
              <a:rPr lang="en-US" sz="40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indicar</a:t>
            </a:r>
            <a:r>
              <a:rPr lang="en-US" sz="40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personas o </a:t>
            </a:r>
            <a:r>
              <a:rPr lang="en-US" sz="4000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cosas</a:t>
            </a:r>
            <a:r>
              <a:rPr lang="en-US" sz="40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.</a:t>
            </a:r>
          </a:p>
          <a:p>
            <a:pPr marL="1028700" lvl="1" indent="-571500" algn="l">
              <a:buFont typeface="Wingdings" charset="2"/>
              <a:buChar char="²"/>
            </a:pPr>
            <a:r>
              <a:rPr lang="en-US" sz="3600" i="1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(You use demonstrative adjectives to point out people or things)</a:t>
            </a:r>
            <a:endParaRPr lang="en-US" sz="3600" dirty="0"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ヒラギノ角ゴ Pro W3" charset="0"/>
              <a:cs typeface="ヒラギノ角ゴ Pro W3" charset="0"/>
            </a:endParaRPr>
          </a:p>
          <a:p>
            <a:pPr marL="571500" indent="-571500" algn="l">
              <a:buFont typeface="Wingdings" charset="2"/>
              <a:buChar char="²"/>
            </a:pPr>
            <a:r>
              <a:rPr lang="en-US" sz="40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Los </a:t>
            </a:r>
            <a:r>
              <a:rPr lang="en-US" sz="4000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adjetivos</a:t>
            </a:r>
            <a:r>
              <a:rPr lang="en-US" sz="40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demostrativos</a:t>
            </a:r>
            <a:r>
              <a:rPr lang="en-US" sz="40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concordan</a:t>
            </a:r>
            <a:r>
              <a:rPr lang="en-US" sz="40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con los </a:t>
            </a:r>
            <a:r>
              <a:rPr lang="en-US" sz="4000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sustantivos</a:t>
            </a:r>
            <a:r>
              <a:rPr lang="en-US" sz="40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.</a:t>
            </a:r>
          </a:p>
          <a:p>
            <a:pPr marL="1028700" lvl="1" indent="-571500" algn="l">
              <a:buFont typeface="Wingdings" charset="2"/>
              <a:buChar char="²"/>
            </a:pPr>
            <a:r>
              <a:rPr lang="en-US" sz="3600" i="1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(Demonstrative adjectives agree with the noun they modify) </a:t>
            </a:r>
            <a:endParaRPr lang="en-US" sz="3600" dirty="0"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ヒラギノ角ゴ Pro W3" charset="0"/>
              <a:cs typeface="ヒラギノ角ゴ Pro W3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Adjetivos demostrativos</a:t>
            </a:r>
          </a:p>
        </p:txBody>
      </p:sp>
    </p:spTree>
    <p:extLst>
      <p:ext uri="{BB962C8B-B14F-4D97-AF65-F5344CB8AC3E}">
        <p14:creationId xmlns:p14="http://schemas.microsoft.com/office/powerpoint/2010/main" val="4187721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2C413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Adjetivos demostrativos</a:t>
            </a:r>
          </a:p>
        </p:txBody>
      </p:sp>
      <p:graphicFrame>
        <p:nvGraphicFramePr>
          <p:cNvPr id="8" name="Group 7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8862146"/>
              </p:ext>
            </p:extLst>
          </p:nvPr>
        </p:nvGraphicFramePr>
        <p:xfrm>
          <a:off x="450670" y="1352136"/>
          <a:ext cx="8439828" cy="4824570"/>
        </p:xfrm>
        <a:graphic>
          <a:graphicData uri="http://schemas.openxmlformats.org/drawingml/2006/table">
            <a:tbl>
              <a:tblPr/>
              <a:tblGrid>
                <a:gridCol w="28132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132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132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01742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charset="0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Close to speaker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charset="0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Close to listener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charset="0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Far away from both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517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Este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 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This (masc. sing)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Ese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 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That (masc. sing)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Aquel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 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That over there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517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Esta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This (fem. sing)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Esa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 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That (fem. sing)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Aquella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 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That over there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517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Estos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 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These (masc. </a:t>
                      </a: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pl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Esos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 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Those (masc. </a:t>
                      </a: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pl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Aquellos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 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Those over there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517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Estas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 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These (fem. </a:t>
                      </a: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pl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Esas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 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Those (fem. </a:t>
                      </a: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pl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Aquellas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 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Those over there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57448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2C413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2999"/>
            <a:ext cx="9143999" cy="5574665"/>
          </a:xfrm>
        </p:spPr>
        <p:txBody>
          <a:bodyPr>
            <a:normAutofit/>
          </a:bodyPr>
          <a:lstStyle/>
          <a:p>
            <a:pPr marL="457200" indent="-457200" algn="l">
              <a:buFont typeface="Arial"/>
              <a:buChar char="•"/>
            </a:pPr>
            <a:r>
              <a:rPr lang="en-US" sz="3800" dirty="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rPr>
              <a:t>¿</a:t>
            </a:r>
            <a:r>
              <a:rPr lang="en-US" sz="3800" dirty="0" err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rPr>
              <a:t>Cuánto</a:t>
            </a:r>
            <a:r>
              <a:rPr lang="en-US" sz="3800" dirty="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rPr>
              <a:t> cuesta </a:t>
            </a:r>
            <a:r>
              <a:rPr lang="en-US" sz="3800" dirty="0" err="1">
                <a:ln>
                  <a:solidFill>
                    <a:srgbClr val="660066"/>
                  </a:solidFill>
                </a:ln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rPr>
              <a:t>este</a:t>
            </a:r>
            <a:r>
              <a:rPr lang="en-US" sz="3800" dirty="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rPr>
              <a:t> </a:t>
            </a:r>
            <a:r>
              <a:rPr lang="en-US" sz="3800" dirty="0" err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rPr>
              <a:t>anillo</a:t>
            </a:r>
            <a:r>
              <a:rPr lang="en-US" sz="3800" dirty="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rPr>
              <a:t>?</a:t>
            </a:r>
          </a:p>
          <a:p>
            <a:pPr marL="914400" lvl="1" indent="-457200" algn="l">
              <a:buFont typeface="Arial"/>
              <a:buChar char="•"/>
            </a:pPr>
            <a:r>
              <a:rPr lang="en-US" sz="3800" dirty="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rPr>
              <a:t>How much does </a:t>
            </a:r>
            <a:r>
              <a:rPr lang="en-US" sz="3800" dirty="0">
                <a:ln>
                  <a:solidFill>
                    <a:srgbClr val="660066"/>
                  </a:solidFill>
                </a:ln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rPr>
              <a:t>this</a:t>
            </a:r>
            <a:r>
              <a:rPr lang="en-US" sz="3800" dirty="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rPr>
              <a:t> ring cost?</a:t>
            </a:r>
          </a:p>
          <a:p>
            <a:pPr marL="457200" indent="-457200" algn="l">
              <a:buFont typeface="Arial"/>
              <a:buChar char="•"/>
            </a:pPr>
            <a:r>
              <a:rPr lang="en-US" sz="3800" dirty="0" err="1">
                <a:ln>
                  <a:solidFill>
                    <a:srgbClr val="660066"/>
                  </a:solidFill>
                </a:ln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rPr>
              <a:t>Ese</a:t>
            </a:r>
            <a:r>
              <a:rPr lang="en-US" sz="3800" dirty="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rPr>
              <a:t> </a:t>
            </a:r>
            <a:r>
              <a:rPr lang="en-US" sz="3800" dirty="0" err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rPr>
              <a:t>anillo</a:t>
            </a:r>
            <a:r>
              <a:rPr lang="en-US" sz="3800" dirty="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rPr>
              <a:t> cuesta </a:t>
            </a:r>
            <a:r>
              <a:rPr lang="en-US" sz="3800" dirty="0" err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rPr>
              <a:t>diez</a:t>
            </a:r>
            <a:r>
              <a:rPr lang="en-US" sz="3800" dirty="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rPr>
              <a:t> </a:t>
            </a:r>
            <a:r>
              <a:rPr lang="en-US" sz="3800" dirty="0" err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rPr>
              <a:t>dólares</a:t>
            </a:r>
            <a:r>
              <a:rPr lang="en-US" sz="3800" dirty="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rPr>
              <a:t>.</a:t>
            </a:r>
          </a:p>
          <a:p>
            <a:pPr marL="914400" lvl="1" indent="-457200" algn="l">
              <a:buFont typeface="Arial"/>
              <a:buChar char="•"/>
            </a:pPr>
            <a:r>
              <a:rPr lang="en-US" sz="3800" dirty="0">
                <a:ln>
                  <a:solidFill>
                    <a:srgbClr val="660066"/>
                  </a:solidFill>
                </a:ln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rPr>
              <a:t>That</a:t>
            </a:r>
            <a:r>
              <a:rPr lang="en-US" sz="3800" dirty="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rPr>
              <a:t> ring costs ten dollars.</a:t>
            </a:r>
          </a:p>
          <a:p>
            <a:pPr marL="457200" indent="-457200" algn="l">
              <a:buFont typeface="Arial"/>
              <a:buChar char="•"/>
            </a:pPr>
            <a:r>
              <a:rPr lang="en-US" sz="3800" dirty="0" err="1">
                <a:ln>
                  <a:solidFill>
                    <a:srgbClr val="660066"/>
                  </a:solidFill>
                </a:ln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rPr>
              <a:t>Aquel</a:t>
            </a:r>
            <a:r>
              <a:rPr lang="en-US" sz="3800" dirty="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rPr>
              <a:t> </a:t>
            </a:r>
            <a:r>
              <a:rPr lang="en-US" sz="3800" dirty="0" err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rPr>
              <a:t>anillo</a:t>
            </a:r>
            <a:r>
              <a:rPr lang="en-US" sz="3800" dirty="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rPr>
              <a:t> </a:t>
            </a:r>
            <a:r>
              <a:rPr lang="en-US" sz="3800" dirty="0" err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rPr>
              <a:t>es</a:t>
            </a:r>
            <a:r>
              <a:rPr lang="en-US" sz="3800" dirty="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rPr>
              <a:t> </a:t>
            </a:r>
            <a:r>
              <a:rPr lang="en-US" sz="3800" dirty="0" err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rPr>
              <a:t>más</a:t>
            </a:r>
            <a:r>
              <a:rPr lang="en-US" sz="3800" dirty="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rPr>
              <a:t> </a:t>
            </a:r>
            <a:r>
              <a:rPr lang="en-US" sz="3800" dirty="0" err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rPr>
              <a:t>barato</a:t>
            </a:r>
            <a:r>
              <a:rPr lang="en-US" sz="3800" dirty="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rPr>
              <a:t>.</a:t>
            </a:r>
          </a:p>
          <a:p>
            <a:pPr marL="914400" lvl="1" indent="-457200" algn="l">
              <a:buFont typeface="Arial"/>
              <a:buChar char="•"/>
            </a:pPr>
            <a:r>
              <a:rPr lang="en-US" sz="3800" dirty="0">
                <a:ln>
                  <a:solidFill>
                    <a:srgbClr val="660066"/>
                  </a:solidFill>
                </a:ln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rPr>
              <a:t>That</a:t>
            </a:r>
            <a:r>
              <a:rPr lang="en-US" sz="3800" dirty="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rPr>
              <a:t> ring (over there) is cheaper.</a:t>
            </a:r>
            <a:endParaRPr lang="en-US" sz="3800" dirty="0">
              <a:solidFill>
                <a:schemeClr val="tx1"/>
              </a:solidFill>
              <a:latin typeface="Arial" charset="0"/>
              <a:ea typeface="ヒラギノ角ゴ Pro W3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Ejemplos</a:t>
            </a:r>
          </a:p>
        </p:txBody>
      </p:sp>
    </p:spTree>
    <p:extLst>
      <p:ext uri="{BB962C8B-B14F-4D97-AF65-F5344CB8AC3E}">
        <p14:creationId xmlns:p14="http://schemas.microsoft.com/office/powerpoint/2010/main" val="62565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2C413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2999"/>
            <a:ext cx="9143999" cy="5574665"/>
          </a:xfrm>
        </p:spPr>
        <p:txBody>
          <a:bodyPr>
            <a:normAutofit lnSpcReduction="10000"/>
          </a:bodyPr>
          <a:lstStyle/>
          <a:p>
            <a:pPr marL="571500" indent="-571500" algn="l">
              <a:buFont typeface="Wingdings" charset="2"/>
              <a:buChar char="²"/>
            </a:pPr>
            <a:r>
              <a:rPr lang="en-US" sz="40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Se </a:t>
            </a:r>
            <a:r>
              <a:rPr lang="en-US" sz="4000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usa</a:t>
            </a:r>
            <a:r>
              <a:rPr lang="en-US" sz="40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</a:t>
            </a:r>
            <a:r>
              <a:rPr lang="en-US" sz="4000" dirty="0" err="1">
                <a:ln>
                  <a:solidFill>
                    <a:srgbClr val="0000FF"/>
                  </a:solidFill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pronombres</a:t>
            </a:r>
            <a:r>
              <a:rPr lang="en-US" sz="4000" dirty="0">
                <a:ln>
                  <a:solidFill>
                    <a:srgbClr val="0000FF"/>
                  </a:solidFill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</a:t>
            </a:r>
            <a:r>
              <a:rPr lang="en-US" sz="4000" dirty="0" err="1">
                <a:ln>
                  <a:solidFill>
                    <a:srgbClr val="0000FF"/>
                  </a:solidFill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demostrativos</a:t>
            </a:r>
            <a:r>
              <a:rPr lang="en-US" sz="4000" dirty="0">
                <a:ln>
                  <a:solidFill>
                    <a:srgbClr val="0000FF"/>
                  </a:solidFill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para</a:t>
            </a:r>
            <a:r>
              <a:rPr lang="en-US" sz="40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indicar</a:t>
            </a:r>
            <a:r>
              <a:rPr lang="en-US" sz="40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personas o </a:t>
            </a:r>
            <a:r>
              <a:rPr lang="en-US" sz="4000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cosas</a:t>
            </a:r>
            <a:r>
              <a:rPr lang="en-US" sz="40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.</a:t>
            </a:r>
          </a:p>
          <a:p>
            <a:pPr marL="1028700" lvl="1" indent="-571500" algn="l">
              <a:buFont typeface="Wingdings" charset="2"/>
              <a:buChar char="²"/>
            </a:pPr>
            <a:r>
              <a:rPr lang="en-US" sz="3600" i="1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(You use demonstrative pronouns to point out people or things)</a:t>
            </a:r>
            <a:endParaRPr lang="en-US" sz="3600" dirty="0"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ヒラギノ角ゴ Pro W3" charset="0"/>
              <a:cs typeface="ヒラギノ角ゴ Pro W3" charset="0"/>
            </a:endParaRPr>
          </a:p>
          <a:p>
            <a:pPr marL="571500" indent="-571500" algn="l">
              <a:buFont typeface="Wingdings" charset="2"/>
              <a:buChar char="²"/>
            </a:pPr>
            <a:r>
              <a:rPr lang="en-US" sz="40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Los </a:t>
            </a:r>
            <a:r>
              <a:rPr lang="en-US" sz="4000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pronombres</a:t>
            </a:r>
            <a:r>
              <a:rPr lang="en-US" sz="40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demostrativos</a:t>
            </a:r>
            <a:r>
              <a:rPr lang="en-US" sz="40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concordan</a:t>
            </a:r>
            <a:r>
              <a:rPr lang="en-US" sz="40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con los </a:t>
            </a:r>
            <a:r>
              <a:rPr lang="en-US" sz="4000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sustantivos</a:t>
            </a:r>
            <a:r>
              <a:rPr lang="en-US" sz="40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que</a:t>
            </a:r>
            <a:r>
              <a:rPr lang="en-US" sz="40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suplantan</a:t>
            </a:r>
            <a:r>
              <a:rPr lang="en-US" sz="40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.</a:t>
            </a:r>
          </a:p>
          <a:p>
            <a:pPr marL="1028700" lvl="1" indent="-571500" algn="l">
              <a:buFont typeface="Wingdings" charset="2"/>
              <a:buChar char="²"/>
            </a:pPr>
            <a:r>
              <a:rPr lang="en-US" sz="3600" i="1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(Demonstrative pronouns agree with the noun they </a:t>
            </a:r>
            <a:r>
              <a:rPr lang="en-US" sz="3600" i="1" u="sng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replace</a:t>
            </a:r>
            <a:r>
              <a:rPr lang="en-US" sz="3600" i="1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) </a:t>
            </a:r>
            <a:endParaRPr lang="en-US" sz="3600" dirty="0"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ヒラギノ角ゴ Pro W3" charset="0"/>
              <a:cs typeface="ヒラギノ角ゴ Pro W3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Pronombres demostrativos</a:t>
            </a:r>
          </a:p>
        </p:txBody>
      </p:sp>
    </p:spTree>
    <p:extLst>
      <p:ext uri="{BB962C8B-B14F-4D97-AF65-F5344CB8AC3E}">
        <p14:creationId xmlns:p14="http://schemas.microsoft.com/office/powerpoint/2010/main" val="3602728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2C413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Pronombres demostrativos</a:t>
            </a:r>
          </a:p>
        </p:txBody>
      </p:sp>
      <p:graphicFrame>
        <p:nvGraphicFramePr>
          <p:cNvPr id="8" name="Group 5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9038446"/>
              </p:ext>
            </p:extLst>
          </p:nvPr>
        </p:nvGraphicFramePr>
        <p:xfrm>
          <a:off x="156454" y="1200193"/>
          <a:ext cx="8815983" cy="5364480"/>
        </p:xfrm>
        <a:graphic>
          <a:graphicData uri="http://schemas.openxmlformats.org/drawingml/2006/table">
            <a:tbl>
              <a:tblPr/>
              <a:tblGrid>
                <a:gridCol w="29386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386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386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12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charset="0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Close to speaker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3D6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charset="0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Close to listener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charset="0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Far away from both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2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charset="0"/>
                        <a:buNone/>
                        <a:tabLst/>
                      </a:pPr>
                      <a:r>
                        <a:rPr kumimoji="0" lang="en-US" altLang="ja-JP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É</a:t>
                      </a: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ste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 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This one (masc. sing)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3D6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charset="0"/>
                        <a:buNone/>
                        <a:tabLst/>
                      </a:pPr>
                      <a:r>
                        <a:rPr kumimoji="0" lang="en-US" altLang="ja-JP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É</a:t>
                      </a: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se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That one (masc. sing)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Aqu</a:t>
                      </a:r>
                      <a:r>
                        <a:rPr kumimoji="0" lang="en-US" altLang="ja-JP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é</a:t>
                      </a: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That one over there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12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charset="0"/>
                        <a:buNone/>
                        <a:tabLst/>
                      </a:pPr>
                      <a:r>
                        <a:rPr kumimoji="0" lang="en-US" altLang="ja-JP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É</a:t>
                      </a: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sta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This one (fem. sing)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3D6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charset="0"/>
                        <a:buNone/>
                        <a:tabLst/>
                      </a:pPr>
                      <a:r>
                        <a:rPr kumimoji="0" lang="en-US" altLang="ja-JP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É</a:t>
                      </a: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sa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That one (fem. sing)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Aqu</a:t>
                      </a:r>
                      <a:r>
                        <a:rPr kumimoji="0" lang="en-US" altLang="ja-JP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é</a:t>
                      </a: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lla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 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That one over there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12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charset="0"/>
                        <a:buNone/>
                        <a:tabLst/>
                      </a:pPr>
                      <a:r>
                        <a:rPr kumimoji="0" lang="en-US" altLang="ja-JP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É</a:t>
                      </a: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stos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These ones (masc. </a:t>
                      </a: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pl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3D6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charset="0"/>
                        <a:buNone/>
                        <a:tabLst/>
                      </a:pPr>
                      <a:r>
                        <a:rPr kumimoji="0" lang="en-US" altLang="ja-JP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É</a:t>
                      </a: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sos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Those ones (masc. </a:t>
                      </a: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pl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Aqu</a:t>
                      </a:r>
                      <a:r>
                        <a:rPr kumimoji="0" lang="en-US" altLang="ja-JP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é</a:t>
                      </a: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llos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Those ones over there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82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charset="0"/>
                        <a:buNone/>
                        <a:tabLst/>
                      </a:pPr>
                      <a:r>
                        <a:rPr kumimoji="0" lang="en-US" altLang="ja-JP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É</a:t>
                      </a: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stas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These ones (fem. </a:t>
                      </a: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pl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3D6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charset="0"/>
                        <a:buNone/>
                        <a:tabLst/>
                      </a:pPr>
                      <a:r>
                        <a:rPr kumimoji="0" lang="en-US" altLang="ja-JP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É</a:t>
                      </a: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sas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Those ones (fem. pl)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Aqu</a:t>
                      </a:r>
                      <a:r>
                        <a:rPr kumimoji="0" lang="en-US" altLang="ja-JP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é</a:t>
                      </a: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llas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Those ones over there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12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charset="0"/>
                        <a:buNone/>
                        <a:tabLst/>
                      </a:pPr>
                      <a:r>
                        <a:rPr kumimoji="0" lang="en-US" altLang="ja-JP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*</a:t>
                      </a:r>
                      <a:r>
                        <a:rPr kumimoji="0" lang="en-US" altLang="ja-JP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E</a:t>
                      </a: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sto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This one  (neuter)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3D6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charset="0"/>
                        <a:buNone/>
                        <a:tabLst/>
                      </a:pPr>
                      <a:r>
                        <a:rPr kumimoji="0" lang="en-US" altLang="ja-JP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*</a:t>
                      </a:r>
                      <a:r>
                        <a:rPr kumimoji="0" lang="en-US" altLang="ja-JP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E</a:t>
                      </a: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so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 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That one (neuter)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*</a:t>
                      </a: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Aquello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That one over there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47322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2C413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2999"/>
            <a:ext cx="9143999" cy="5574665"/>
          </a:xfrm>
        </p:spPr>
        <p:txBody>
          <a:bodyPr>
            <a:noAutofit/>
          </a:bodyPr>
          <a:lstStyle/>
          <a:p>
            <a:pPr marL="571500" indent="-571500" algn="l">
              <a:buFont typeface="Wingdings" charset="2"/>
              <a:buChar char="§"/>
            </a:pPr>
            <a:r>
              <a:rPr lang="en-US" sz="3400" dirty="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rPr>
              <a:t>The three </a:t>
            </a:r>
            <a:r>
              <a:rPr lang="en-US" sz="3400" dirty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rPr>
              <a:t>gender neutral</a:t>
            </a:r>
            <a:r>
              <a:rPr lang="en-US" sz="3400" dirty="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rPr>
              <a:t> pronouns (</a:t>
            </a:r>
            <a:r>
              <a:rPr lang="en-US" sz="3400" dirty="0" err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rPr>
              <a:t>esto</a:t>
            </a:r>
            <a:r>
              <a:rPr lang="en-US" sz="3400" dirty="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rPr>
              <a:t>, </a:t>
            </a:r>
            <a:r>
              <a:rPr lang="en-US" sz="3400" dirty="0" err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rPr>
              <a:t>eso</a:t>
            </a:r>
            <a:r>
              <a:rPr lang="en-US" sz="3400" dirty="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rPr>
              <a:t>, </a:t>
            </a:r>
            <a:r>
              <a:rPr lang="en-US" sz="3400" dirty="0" err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rPr>
              <a:t>aquello</a:t>
            </a:r>
            <a:r>
              <a:rPr lang="en-US" sz="3400" dirty="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rPr>
              <a:t>) are used when you are referring to a </a:t>
            </a:r>
            <a:r>
              <a:rPr lang="en-US" sz="3400" dirty="0">
                <a:ln>
                  <a:solidFill>
                    <a:srgbClr val="E46C0A"/>
                  </a:solidFill>
                </a:ln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rPr>
              <a:t>concept</a:t>
            </a:r>
            <a:r>
              <a:rPr lang="en-US" sz="3400" dirty="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rPr>
              <a:t>, rather than a specific object. </a:t>
            </a:r>
          </a:p>
          <a:p>
            <a:pPr marL="571500" indent="-571500" algn="l">
              <a:buFont typeface="Wingdings" charset="2"/>
              <a:buChar char="§"/>
            </a:pPr>
            <a:r>
              <a:rPr lang="en-US" sz="3400" dirty="0" err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rPr>
              <a:t>Esto</a:t>
            </a:r>
            <a:r>
              <a:rPr lang="en-US" sz="3400" dirty="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rPr>
              <a:t> </a:t>
            </a:r>
            <a:r>
              <a:rPr lang="en-US" sz="3400" dirty="0" err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rPr>
              <a:t>es</a:t>
            </a:r>
            <a:r>
              <a:rPr lang="en-US" sz="3400" dirty="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rPr>
              <a:t> un </a:t>
            </a:r>
            <a:r>
              <a:rPr lang="en-US" sz="3400" dirty="0" err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rPr>
              <a:t>desastre</a:t>
            </a:r>
            <a:r>
              <a:rPr lang="en-US" sz="3400" dirty="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rPr>
              <a:t>. This (concept/whatever is happening) is a disaster.</a:t>
            </a:r>
          </a:p>
          <a:p>
            <a:pPr marL="571500" indent="-571500" algn="l">
              <a:buFont typeface="Wingdings" charset="2"/>
              <a:buChar char="§"/>
            </a:pPr>
            <a:r>
              <a:rPr lang="en-US" sz="3400" dirty="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rPr>
              <a:t>Me </a:t>
            </a:r>
            <a:r>
              <a:rPr lang="en-US" sz="3400" dirty="0" err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rPr>
              <a:t>gusta</a:t>
            </a:r>
            <a:r>
              <a:rPr lang="en-US" sz="3400" dirty="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rPr>
              <a:t> </a:t>
            </a:r>
            <a:r>
              <a:rPr lang="en-US" sz="3400" dirty="0" err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rPr>
              <a:t>ir</a:t>
            </a:r>
            <a:r>
              <a:rPr lang="en-US" sz="3400" dirty="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rPr>
              <a:t> de </a:t>
            </a:r>
            <a:r>
              <a:rPr lang="en-US" sz="3400" dirty="0" err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rPr>
              <a:t>compras</a:t>
            </a:r>
            <a:r>
              <a:rPr lang="en-US" sz="3400" dirty="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rPr>
              <a:t>.</a:t>
            </a:r>
          </a:p>
          <a:p>
            <a:pPr marL="1028700" lvl="1" indent="-571500" algn="l">
              <a:buFont typeface="Wingdings" charset="2"/>
              <a:buChar char="§"/>
            </a:pPr>
            <a:r>
              <a:rPr lang="en-US" sz="3400" dirty="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rPr>
              <a:t>Me </a:t>
            </a:r>
            <a:r>
              <a:rPr lang="en-US" sz="3400" dirty="0" err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rPr>
              <a:t>gusta</a:t>
            </a:r>
            <a:r>
              <a:rPr lang="en-US" sz="3400" dirty="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rPr>
              <a:t> </a:t>
            </a:r>
            <a:r>
              <a:rPr lang="en-US" sz="3400" dirty="0" err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rPr>
              <a:t>eso</a:t>
            </a:r>
            <a:r>
              <a:rPr lang="en-US" sz="3400" dirty="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rPr>
              <a:t> </a:t>
            </a:r>
            <a:r>
              <a:rPr lang="en-US" sz="3400" dirty="0" err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rPr>
              <a:t>también</a:t>
            </a:r>
            <a:r>
              <a:rPr lang="en-US" sz="3400" dirty="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rPr>
              <a:t>. </a:t>
            </a:r>
          </a:p>
          <a:p>
            <a:pPr marL="1485900" lvl="2" indent="-571500" algn="l">
              <a:buFont typeface="Wingdings" charset="2"/>
              <a:buChar char="§"/>
            </a:pPr>
            <a:r>
              <a:rPr lang="en-US" sz="3400" dirty="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rPr>
              <a:t>I like that (activity/concept) too.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Pronombres </a:t>
            </a:r>
            <a:r>
              <a:rPr lang="es-ES_tradnl" sz="5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demonstrativos</a:t>
            </a:r>
            <a:endParaRPr lang="es-ES_tradnl" sz="5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75932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2C413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2999"/>
            <a:ext cx="9143999" cy="5574665"/>
          </a:xfrm>
        </p:spPr>
        <p:txBody>
          <a:bodyPr>
            <a:normAutofit/>
          </a:bodyPr>
          <a:lstStyle/>
          <a:p>
            <a:pPr marL="457200" indent="-457200" algn="l">
              <a:buFont typeface="Arial"/>
              <a:buChar char="•"/>
            </a:pPr>
            <a:r>
              <a:rPr lang="en-US" sz="3800" dirty="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rPr>
              <a:t>¿</a:t>
            </a:r>
            <a:r>
              <a:rPr lang="en-US" sz="3800" dirty="0" err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rPr>
              <a:t>Cuánto</a:t>
            </a:r>
            <a:r>
              <a:rPr lang="en-US" sz="3800" dirty="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rPr>
              <a:t> cuesta </a:t>
            </a:r>
            <a:r>
              <a:rPr lang="en-US" sz="3800" dirty="0" err="1">
                <a:ln>
                  <a:solidFill>
                    <a:srgbClr val="0000FF"/>
                  </a:solidFill>
                </a:ln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rPr>
              <a:t>éste</a:t>
            </a:r>
            <a:r>
              <a:rPr lang="en-US" sz="3800" dirty="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rPr>
              <a:t>?</a:t>
            </a:r>
          </a:p>
          <a:p>
            <a:pPr marL="914400" lvl="1" indent="-457200" algn="l">
              <a:buFont typeface="Arial"/>
              <a:buChar char="•"/>
            </a:pPr>
            <a:r>
              <a:rPr lang="en-US" sz="3800" dirty="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rPr>
              <a:t>How much does </a:t>
            </a:r>
            <a:r>
              <a:rPr lang="en-US" sz="3800" dirty="0">
                <a:ln>
                  <a:solidFill>
                    <a:srgbClr val="0000FF"/>
                  </a:solidFill>
                </a:ln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rPr>
              <a:t>this one </a:t>
            </a:r>
            <a:r>
              <a:rPr lang="en-US" sz="3800" dirty="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rPr>
              <a:t>cost?</a:t>
            </a:r>
          </a:p>
          <a:p>
            <a:pPr marL="450850" indent="-450850" algn="l">
              <a:buFont typeface="Arial"/>
              <a:buChar char="•"/>
            </a:pPr>
            <a:r>
              <a:rPr lang="en-US" sz="3800" dirty="0">
                <a:solidFill>
                  <a:schemeClr val="tx1"/>
                </a:solidFill>
                <a:latin typeface="Arial" charset="0"/>
                <a:ea typeface="ヒラギノ角ゴ Pro W3" charset="0"/>
              </a:rPr>
              <a:t>	</a:t>
            </a:r>
            <a:r>
              <a:rPr lang="en-US" sz="3800" dirty="0" err="1">
                <a:ln>
                  <a:solidFill>
                    <a:srgbClr val="0000FF"/>
                  </a:solidFill>
                </a:ln>
                <a:solidFill>
                  <a:schemeClr val="tx1"/>
                </a:solidFill>
                <a:latin typeface="Arial" charset="0"/>
                <a:ea typeface="ヒラギノ角ゴ Pro W3" charset="0"/>
              </a:rPr>
              <a:t>Ése</a:t>
            </a:r>
            <a:r>
              <a:rPr lang="en-US" sz="3800" dirty="0">
                <a:solidFill>
                  <a:schemeClr val="tx1"/>
                </a:solidFill>
                <a:latin typeface="Arial" charset="0"/>
                <a:ea typeface="ヒラギノ角ゴ Pro W3" charset="0"/>
              </a:rPr>
              <a:t> cuesta </a:t>
            </a:r>
            <a:r>
              <a:rPr lang="en-US" sz="3800" dirty="0" err="1">
                <a:solidFill>
                  <a:schemeClr val="tx1"/>
                </a:solidFill>
                <a:latin typeface="Arial" charset="0"/>
                <a:ea typeface="ヒラギノ角ゴ Pro W3" charset="0"/>
              </a:rPr>
              <a:t>diez</a:t>
            </a:r>
            <a:r>
              <a:rPr lang="en-US" sz="3800" dirty="0">
                <a:solidFill>
                  <a:schemeClr val="tx1"/>
                </a:solidFill>
                <a:latin typeface="Arial" charset="0"/>
                <a:ea typeface="ヒラギノ角ゴ Pro W3" charset="0"/>
              </a:rPr>
              <a:t> </a:t>
            </a:r>
            <a:r>
              <a:rPr lang="en-US" sz="3800" dirty="0" err="1">
                <a:solidFill>
                  <a:schemeClr val="tx1"/>
                </a:solidFill>
                <a:latin typeface="Arial" charset="0"/>
                <a:ea typeface="ヒラギノ角ゴ Pro W3" charset="0"/>
              </a:rPr>
              <a:t>dólares</a:t>
            </a:r>
            <a:r>
              <a:rPr lang="en-US" sz="3800" dirty="0">
                <a:solidFill>
                  <a:schemeClr val="tx1"/>
                </a:solidFill>
                <a:latin typeface="Arial" charset="0"/>
                <a:ea typeface="ヒラギノ角ゴ Pro W3" charset="0"/>
              </a:rPr>
              <a:t>.</a:t>
            </a:r>
          </a:p>
          <a:p>
            <a:pPr marL="908050" lvl="1" indent="-450850" algn="l">
              <a:buFont typeface="Arial"/>
              <a:buChar char="•"/>
            </a:pPr>
            <a:r>
              <a:rPr lang="en-US" sz="3800" dirty="0">
                <a:ln>
                  <a:solidFill>
                    <a:srgbClr val="0000FF"/>
                  </a:solidFill>
                </a:ln>
                <a:solidFill>
                  <a:schemeClr val="tx1"/>
                </a:solidFill>
                <a:latin typeface="Arial" charset="0"/>
                <a:ea typeface="ヒラギノ角ゴ Pro W3" charset="0"/>
              </a:rPr>
              <a:t>That one </a:t>
            </a:r>
            <a:r>
              <a:rPr lang="en-US" sz="3800" dirty="0">
                <a:solidFill>
                  <a:schemeClr val="tx1"/>
                </a:solidFill>
                <a:latin typeface="Arial" charset="0"/>
                <a:ea typeface="ヒラギノ角ゴ Pro W3" charset="0"/>
              </a:rPr>
              <a:t>costs ten dollars.</a:t>
            </a:r>
          </a:p>
          <a:p>
            <a:pPr marL="450850" indent="-450850" algn="l">
              <a:buFont typeface="Arial"/>
              <a:buChar char="•"/>
            </a:pPr>
            <a:r>
              <a:rPr lang="en-US" sz="3800" dirty="0" err="1">
                <a:ln>
                  <a:solidFill>
                    <a:srgbClr val="0000FF"/>
                  </a:solidFill>
                </a:ln>
                <a:solidFill>
                  <a:schemeClr val="tx1"/>
                </a:solidFill>
                <a:latin typeface="Arial" charset="0"/>
                <a:ea typeface="ヒラギノ角ゴ Pro W3" charset="0"/>
              </a:rPr>
              <a:t>Aquél</a:t>
            </a:r>
            <a:r>
              <a:rPr lang="en-US" sz="3800" dirty="0">
                <a:solidFill>
                  <a:schemeClr val="tx1"/>
                </a:solidFill>
                <a:latin typeface="Arial" charset="0"/>
                <a:ea typeface="ヒラギノ角ゴ Pro W3" charset="0"/>
              </a:rPr>
              <a:t> </a:t>
            </a:r>
            <a:r>
              <a:rPr lang="en-US" sz="3800" dirty="0" err="1">
                <a:solidFill>
                  <a:schemeClr val="tx1"/>
                </a:solidFill>
                <a:latin typeface="Arial" charset="0"/>
                <a:ea typeface="ヒラギノ角ゴ Pro W3" charset="0"/>
              </a:rPr>
              <a:t>es</a:t>
            </a:r>
            <a:r>
              <a:rPr lang="en-US" sz="3800" dirty="0">
                <a:solidFill>
                  <a:schemeClr val="tx1"/>
                </a:solidFill>
                <a:latin typeface="Arial" charset="0"/>
                <a:ea typeface="ヒラギノ角ゴ Pro W3" charset="0"/>
              </a:rPr>
              <a:t> </a:t>
            </a:r>
            <a:r>
              <a:rPr lang="en-US" sz="3800" dirty="0" err="1">
                <a:solidFill>
                  <a:schemeClr val="tx1"/>
                </a:solidFill>
                <a:latin typeface="Arial" charset="0"/>
                <a:ea typeface="ヒラギノ角ゴ Pro W3" charset="0"/>
              </a:rPr>
              <a:t>más</a:t>
            </a:r>
            <a:r>
              <a:rPr lang="en-US" sz="3800" dirty="0">
                <a:solidFill>
                  <a:schemeClr val="tx1"/>
                </a:solidFill>
                <a:latin typeface="Arial" charset="0"/>
                <a:ea typeface="ヒラギノ角ゴ Pro W3" charset="0"/>
              </a:rPr>
              <a:t> </a:t>
            </a:r>
            <a:r>
              <a:rPr lang="en-US" sz="3800" dirty="0" err="1">
                <a:solidFill>
                  <a:schemeClr val="tx1"/>
                </a:solidFill>
                <a:latin typeface="Arial" charset="0"/>
                <a:ea typeface="ヒラギノ角ゴ Pro W3" charset="0"/>
              </a:rPr>
              <a:t>barato</a:t>
            </a:r>
            <a:r>
              <a:rPr lang="en-US" sz="3800" dirty="0">
                <a:solidFill>
                  <a:schemeClr val="tx1"/>
                </a:solidFill>
                <a:latin typeface="Arial" charset="0"/>
                <a:ea typeface="ヒラギノ角ゴ Pro W3" charset="0"/>
              </a:rPr>
              <a:t>.</a:t>
            </a:r>
          </a:p>
          <a:p>
            <a:pPr marL="908050" lvl="1" indent="-450850" algn="l">
              <a:buFont typeface="Arial"/>
              <a:buChar char="•"/>
            </a:pPr>
            <a:r>
              <a:rPr lang="en-US" sz="3800" dirty="0">
                <a:ln>
                  <a:solidFill>
                    <a:srgbClr val="0000FF"/>
                  </a:solidFill>
                </a:ln>
                <a:solidFill>
                  <a:schemeClr val="tx1"/>
                </a:solidFill>
                <a:latin typeface="Arial" charset="0"/>
                <a:ea typeface="ヒラギノ角ゴ Pro W3" charset="0"/>
              </a:rPr>
              <a:t>That one </a:t>
            </a:r>
            <a:r>
              <a:rPr lang="en-US" sz="3800" dirty="0">
                <a:solidFill>
                  <a:schemeClr val="tx1"/>
                </a:solidFill>
                <a:latin typeface="Arial" charset="0"/>
                <a:ea typeface="ヒラギノ角ゴ Pro W3" charset="0"/>
              </a:rPr>
              <a:t>(over there) is cheaper.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Ejemplos</a:t>
            </a:r>
          </a:p>
        </p:txBody>
      </p:sp>
    </p:spTree>
    <p:extLst>
      <p:ext uri="{BB962C8B-B14F-4D97-AF65-F5344CB8AC3E}">
        <p14:creationId xmlns:p14="http://schemas.microsoft.com/office/powerpoint/2010/main" val="767399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2C413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2999"/>
            <a:ext cx="9143999" cy="5574665"/>
          </a:xfrm>
        </p:spPr>
        <p:txBody>
          <a:bodyPr>
            <a:normAutofit/>
          </a:bodyPr>
          <a:lstStyle/>
          <a:p>
            <a:pPr marL="571500" indent="-571500" algn="l">
              <a:buFont typeface="Wingdings" charset="2"/>
              <a:buChar char="§"/>
            </a:pPr>
            <a:r>
              <a:rPr lang="en-US" sz="4000" dirty="0" err="1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rPr>
              <a:t>Aqu</a:t>
            </a:r>
            <a:r>
              <a:rPr lang="en-US" altLang="ja-JP" sz="4000" dirty="0" err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í</a:t>
            </a:r>
            <a:r>
              <a:rPr lang="en-US" altLang="ja-JP" sz="4000" dirty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mr-IN" altLang="ja-JP" sz="4000" dirty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–</a:t>
            </a:r>
            <a:r>
              <a:rPr lang="en-US" altLang="ja-JP" sz="4000" dirty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 Here</a:t>
            </a:r>
          </a:p>
          <a:p>
            <a:pPr marL="571500" indent="-571500" algn="l">
              <a:buFont typeface="Wingdings" charset="2"/>
              <a:buChar char="§"/>
            </a:pPr>
            <a:r>
              <a:rPr lang="en-US" altLang="ja-JP" sz="4000" dirty="0" err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Acá</a:t>
            </a:r>
            <a:r>
              <a:rPr lang="en-US" altLang="ja-JP" sz="4000" dirty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mr-IN" altLang="ja-JP" sz="4000" dirty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–</a:t>
            </a:r>
            <a:r>
              <a:rPr lang="en-US" altLang="ja-JP" sz="4000" dirty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 Here </a:t>
            </a:r>
            <a:r>
              <a:rPr lang="en-US" altLang="ja-JP" sz="3000" dirty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(used with motion </a:t>
            </a:r>
            <a:r>
              <a:rPr lang="mr-IN" altLang="ja-JP" sz="3000" dirty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–</a:t>
            </a:r>
            <a:r>
              <a:rPr lang="en-US" altLang="ja-JP" sz="3000" dirty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 come here)</a:t>
            </a:r>
          </a:p>
          <a:p>
            <a:pPr marL="571500" indent="-571500" algn="l">
              <a:buFont typeface="Wingdings" charset="2"/>
              <a:buChar char="§"/>
            </a:pPr>
            <a:r>
              <a:rPr lang="en-US" altLang="ja-JP" sz="4000" dirty="0" err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Ahí</a:t>
            </a:r>
            <a:r>
              <a:rPr lang="en-US" altLang="ja-JP" sz="4000" dirty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mr-IN" altLang="ja-JP" sz="4000" dirty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–</a:t>
            </a:r>
            <a:r>
              <a:rPr lang="en-US" altLang="ja-JP" sz="4000" dirty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 There (nearby)</a:t>
            </a:r>
          </a:p>
          <a:p>
            <a:pPr marL="571500" indent="-571500" algn="l">
              <a:buFont typeface="Wingdings" charset="2"/>
              <a:buChar char="§"/>
            </a:pPr>
            <a:r>
              <a:rPr lang="en-US" altLang="ja-JP" sz="4000" dirty="0" err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Allí</a:t>
            </a:r>
            <a:r>
              <a:rPr lang="en-US" altLang="ja-JP" sz="4000" dirty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mr-IN" altLang="ja-JP" sz="4000" dirty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–</a:t>
            </a:r>
            <a:r>
              <a:rPr lang="en-US" altLang="ja-JP" sz="4000" dirty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 There (medium distance)</a:t>
            </a:r>
          </a:p>
          <a:p>
            <a:pPr marL="571500" indent="-571500" algn="l">
              <a:buFont typeface="Wingdings" charset="2"/>
              <a:buChar char="§"/>
            </a:pPr>
            <a:r>
              <a:rPr lang="en-US" altLang="ja-JP" sz="4000" dirty="0" err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Allá</a:t>
            </a:r>
            <a:r>
              <a:rPr lang="en-US" altLang="ja-JP" sz="4000" dirty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 - Over there</a:t>
            </a:r>
            <a:r>
              <a:rPr lang="en-US" sz="4000" i="1" dirty="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rPr>
              <a:t> </a:t>
            </a:r>
            <a:r>
              <a:rPr lang="en-US" sz="4000" dirty="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rPr>
              <a:t>(far away)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Adverbios</a:t>
            </a:r>
          </a:p>
        </p:txBody>
      </p:sp>
    </p:spTree>
    <p:extLst>
      <p:ext uri="{BB962C8B-B14F-4D97-AF65-F5344CB8AC3E}">
        <p14:creationId xmlns:p14="http://schemas.microsoft.com/office/powerpoint/2010/main" val="2478690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1368</TotalTime>
  <Words>585</Words>
  <Application>Microsoft Macintosh PowerPoint</Application>
  <PresentationFormat>On-screen Show (4:3)</PresentationFormat>
  <Paragraphs>114</Paragraphs>
  <Slides>10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Franklin Gothic Medium</vt:lpstr>
      <vt:lpstr>Wingdings</vt:lpstr>
      <vt:lpstr>Office Theme</vt:lpstr>
      <vt:lpstr>Unidad 2</vt:lpstr>
      <vt:lpstr>Adjetivos demostrativos</vt:lpstr>
      <vt:lpstr>Adjetivos demostrativos</vt:lpstr>
      <vt:lpstr>Ejemplos</vt:lpstr>
      <vt:lpstr>Pronombres demostrativos</vt:lpstr>
      <vt:lpstr>Pronombres demostrativos</vt:lpstr>
      <vt:lpstr>Pronombres demonstrativos</vt:lpstr>
      <vt:lpstr>Ejemplos</vt:lpstr>
      <vt:lpstr>Adverbios</vt:lpstr>
      <vt:lpstr>Ejemplos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Unidad Preliminar</dc:title>
  <dc:creator>Kristen Cross</dc:creator>
  <cp:lastModifiedBy>Kristen Cross</cp:lastModifiedBy>
  <cp:revision>54</cp:revision>
  <dcterms:created xsi:type="dcterms:W3CDTF">2018-07-09T18:49:29Z</dcterms:created>
  <dcterms:modified xsi:type="dcterms:W3CDTF">2022-11-01T14:43:38Z</dcterms:modified>
</cp:coreProperties>
</file>