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2" r:id="rId2"/>
    <p:sldId id="298" r:id="rId3"/>
    <p:sldId id="312" r:id="rId4"/>
    <p:sldId id="313" r:id="rId5"/>
    <p:sldId id="314" r:id="rId6"/>
    <p:sldId id="315" r:id="rId7"/>
    <p:sldId id="316" r:id="rId8"/>
    <p:sldId id="317" r:id="rId9"/>
    <p:sldId id="305" r:id="rId10"/>
    <p:sldId id="260" r:id="rId11"/>
    <p:sldId id="287" r:id="rId12"/>
    <p:sldId id="308" r:id="rId13"/>
    <p:sldId id="32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ABBDD2"/>
    <a:srgbClr val="BDFEB7"/>
    <a:srgbClr val="344834"/>
    <a:srgbClr val="547553"/>
    <a:srgbClr val="70A06F"/>
    <a:srgbClr val="B1FEAD"/>
    <a:srgbClr val="1A2B1B"/>
    <a:srgbClr val="487D4A"/>
    <a:srgbClr val="8FFF90"/>
    <a:srgbClr val="FC00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6"/>
  </p:normalViewPr>
  <p:slideViewPr>
    <p:cSldViewPr snapToGrid="0" snapToObjects="1">
      <p:cViewPr varScale="1">
        <p:scale>
          <a:sx n="100" d="100"/>
          <a:sy n="100" d="100"/>
        </p:scale>
        <p:origin x="18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9C3A3-C314-E34B-A8B7-1471A77A6E84}" type="datetime1">
              <a:rPr lang="en-US" smtClean="0"/>
              <a:t>1/28/20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3 - -ER &amp; -IR Verbs + Hacer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54137-C52F-F542-8D09-B4F25B2F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907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99EBF-B78C-614B-8BE5-BF269DE62FA7}" type="datetime1">
              <a:rPr lang="en-US" smtClean="0"/>
              <a:t>1/28/20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3 - -ER &amp; -IR Verbs + Hacer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6B779-2FB4-A048-8946-FBB71840F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9940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Unidad 3 - -ER &amp; -IR Verbs + Hacer</a:t>
            </a:r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3 - -ER &amp; -IR Verbs + Hacer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3 - -ER &amp; -IR Verbs + Hacer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3 - -ER &amp; -IR Verbs + Hacer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3 - -ER &amp; -IR Verbs + Hacer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3 - -ER &amp; -IR Verbs + Hacer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3 - -ER &amp; -IR Verbs + Hacer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3 - -ER &amp; -IR Verbs + Hacer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3 - -ER &amp; -IR Verbs + Hacer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3 - -ER &amp; -IR Verbs + Hacer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5224-7429-E543-A3D8-480816F13C4C}" type="datetime1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C6C0-9E2B-E64C-A483-184F42BBB858}" type="datetime1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E580-1190-DA48-BA68-7CD6CD1947CA}" type="datetime1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89B3-2435-B24C-968E-6279DC5771BA}" type="datetime1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20C18-67FB-7D49-B5E1-2DEEBF5654CF}" type="datetime1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39B8-F5ED-8841-B7DF-76653DBE437B}" type="datetime1">
              <a:rPr lang="en-US" smtClean="0"/>
              <a:t>1/28/20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EF01-CAE0-8F42-8015-18E67E98DCDC}" type="datetime1">
              <a:rPr lang="en-US" smtClean="0"/>
              <a:t>1/28/20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1237-BB56-2F49-BFD6-F6A9540B0CF0}" type="datetime1">
              <a:rPr lang="en-US" smtClean="0"/>
              <a:t>1/28/20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FA4A-B2AC-D543-9241-F10F7B54D66A}" type="datetime1">
              <a:rPr lang="en-US" smtClean="0"/>
              <a:t>1/28/20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5F1F1-ADAA-3940-AC16-39759A83B172}" type="datetime1">
              <a:rPr lang="en-US" smtClean="0"/>
              <a:t>1/28/20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2745-865C-D843-A6E6-EA2367015FC9}" type="datetime1">
              <a:rPr lang="en-US" smtClean="0"/>
              <a:t>1/28/20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75000">
              <a:schemeClr val="bg2">
                <a:lumMod val="75000"/>
              </a:schemeClr>
            </a:gs>
            <a:gs pos="100000">
              <a:schemeClr val="bg2">
                <a:lumMod val="5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DB2D7-9DBA-8A41-B284-0409B6975F7E}" type="datetime1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4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imperfecto</a:t>
            </a:r>
            <a:endParaRPr lang="es-ES_tradnl" sz="48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4</a:t>
            </a:r>
          </a:p>
        </p:txBody>
      </p:sp>
    </p:spTree>
    <p:extLst>
      <p:ext uri="{BB962C8B-B14F-4D97-AF65-F5344CB8AC3E}">
        <p14:creationId xmlns:p14="http://schemas.microsoft.com/office/powerpoint/2010/main" val="998746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Contar</a:t>
            </a:r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tell a story</a:t>
            </a:r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Contar</a:t>
            </a:r>
            <a:endParaRPr lang="es-ES_tradnl" sz="50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908005"/>
              </p:ext>
            </p:extLst>
          </p:nvPr>
        </p:nvGraphicFramePr>
        <p:xfrm>
          <a:off x="1" y="1830874"/>
          <a:ext cx="9143998" cy="4455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5771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3117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755499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cont</a:t>
                      </a:r>
                      <a:r>
                        <a:rPr lang="en-US" sz="320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aba</a:t>
                      </a:r>
                      <a:endParaRPr lang="es-ES_tradnl" sz="22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348408"/>
              </p:ext>
            </p:extLst>
          </p:nvPr>
        </p:nvGraphicFramePr>
        <p:xfrm>
          <a:off x="1560383" y="370965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cont</a:t>
                      </a:r>
                      <a:r>
                        <a:rPr lang="en-US" sz="32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abas</a:t>
                      </a:r>
                      <a:endParaRPr lang="es-ES_tradnl" sz="22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059736"/>
              </p:ext>
            </p:extLst>
          </p:nvPr>
        </p:nvGraphicFramePr>
        <p:xfrm>
          <a:off x="1600200" y="50292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cont</a:t>
                      </a:r>
                      <a:r>
                        <a:rPr lang="es-ES_tradnl" sz="3200" i="0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aba</a:t>
                      </a:r>
                      <a:r>
                        <a:rPr lang="es-ES_tradnl" sz="3200" i="0" baseline="0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endParaRPr lang="es-ES_tradnl" sz="3200" i="0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6218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cont</a:t>
                      </a:r>
                      <a:r>
                        <a:rPr lang="en-US" sz="32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ábamos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550149"/>
              </p:ext>
            </p:extLst>
          </p:nvPr>
        </p:nvGraphicFramePr>
        <p:xfrm>
          <a:off x="6332232" y="370965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cont</a:t>
                      </a:r>
                      <a:r>
                        <a:rPr lang="en-US" sz="32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abais</a:t>
                      </a:r>
                      <a:endParaRPr lang="es-ES_tradnl" sz="22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77453"/>
              </p:ext>
            </p:extLst>
          </p:nvPr>
        </p:nvGraphicFramePr>
        <p:xfrm>
          <a:off x="6332232" y="5064044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cont</a:t>
                      </a:r>
                      <a:r>
                        <a:rPr lang="en-US" sz="32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aban</a:t>
                      </a:r>
                      <a:endParaRPr lang="es-ES_tradnl" sz="22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828156"/>
              </p:ext>
            </p:extLst>
          </p:nvPr>
        </p:nvGraphicFramePr>
        <p:xfrm>
          <a:off x="1560383" y="2852420"/>
          <a:ext cx="2415659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5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(I was telling;</a:t>
                      </a:r>
                      <a:r>
                        <a:rPr lang="en-US" sz="2000" i="1" baseline="0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I used to tell</a:t>
                      </a:r>
                      <a:r>
                        <a:rPr lang="en-US" sz="20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0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51489"/>
              </p:ext>
            </p:extLst>
          </p:nvPr>
        </p:nvGraphicFramePr>
        <p:xfrm>
          <a:off x="1524000" y="4343400"/>
          <a:ext cx="257630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6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were telling;</a:t>
                      </a:r>
                      <a:r>
                        <a:rPr lang="en-US" sz="2000" i="1" baseline="0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you used to tell</a:t>
                      </a:r>
                      <a:r>
                        <a:rPr lang="en-US" sz="20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0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215043"/>
              </p:ext>
            </p:extLst>
          </p:nvPr>
        </p:nvGraphicFramePr>
        <p:xfrm>
          <a:off x="1605431" y="5585601"/>
          <a:ext cx="249487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4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(You/</a:t>
                      </a:r>
                      <a:r>
                        <a:rPr lang="en-US" sz="2000" i="1" noProof="0" dirty="0" err="1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He/She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was</a:t>
                      </a:r>
                      <a:r>
                        <a:rPr lang="en-US" sz="2000" i="1" baseline="0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telling, used to tell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0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802802"/>
              </p:ext>
            </p:extLst>
          </p:nvPr>
        </p:nvGraphicFramePr>
        <p:xfrm>
          <a:off x="6332232" y="2852420"/>
          <a:ext cx="2811767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(We were telling;</a:t>
                      </a:r>
                      <a:r>
                        <a:rPr lang="en-US" sz="2000" i="1" baseline="0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we used to tell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0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596647"/>
              </p:ext>
            </p:extLst>
          </p:nvPr>
        </p:nvGraphicFramePr>
        <p:xfrm>
          <a:off x="6332232" y="4343400"/>
          <a:ext cx="2671756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</a:t>
                      </a:r>
                      <a:r>
                        <a:rPr lang="en-US" sz="2000" i="1" baseline="0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all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were</a:t>
                      </a:r>
                      <a:r>
                        <a:rPr lang="en-US" sz="2000" i="1" baseline="0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telling; used to tell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0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004054"/>
              </p:ext>
            </p:extLst>
          </p:nvPr>
        </p:nvGraphicFramePr>
        <p:xfrm>
          <a:off x="6332232" y="5632066"/>
          <a:ext cx="2811768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(You/They were telling; used to tell)</a:t>
                      </a:r>
                      <a:endParaRPr lang="es-ES_tradnl" sz="20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37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Autofit/>
          </a:bodyPr>
          <a:lstStyle/>
          <a:p>
            <a:pPr marL="409575" indent="-409575" algn="l" defTabSz="914400">
              <a:spcBef>
                <a:spcPts val="0"/>
              </a:spcBef>
              <a:spcAft>
                <a:spcPts val="4800"/>
              </a:spcAft>
              <a:buAutoNum type="arabicPeriod"/>
              <a:defRPr/>
            </a:pPr>
            <a:r>
              <a:rPr lang="es-ES_tradnl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 _____________ (pelear) cada día.  </a:t>
            </a:r>
          </a:p>
          <a:p>
            <a:pPr marL="409575" marR="0" lvl="0" indent="-409575" algn="l" defTabSz="914400" eaLnBrk="1" fontAlgn="auto" latinLnBrk="0" hangingPunct="1">
              <a:spcBef>
                <a:spcPts val="0"/>
              </a:spcBef>
              <a:spcAft>
                <a:spcPts val="4800"/>
              </a:spcAft>
              <a:buClrTx/>
              <a:buSzTx/>
              <a:buFont typeface="Wingdings" charset="2"/>
              <a:buAutoNum type="arabicPeriod"/>
              <a:tabLst/>
              <a:defRPr/>
            </a:pPr>
            <a:r>
              <a:rPr lang="es-ES_tradnl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 princesa  ________(llorar) todas las noches.</a:t>
            </a:r>
          </a:p>
          <a:p>
            <a:pPr marL="409575" lvl="0" indent="-409575" algn="l" defTabSz="914400">
              <a:spcBef>
                <a:spcPts val="0"/>
              </a:spcBef>
              <a:spcAft>
                <a:spcPts val="4800"/>
              </a:spcAft>
              <a:defRPr/>
            </a:pPr>
            <a:r>
              <a:rPr lang="es-ES_tradnl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Tú ___________ (regresar) al palacio cada mes.</a:t>
            </a:r>
          </a:p>
          <a:p>
            <a:pPr marL="409575" indent="-409575" algn="l" defTabSz="914400">
              <a:spcBef>
                <a:spcPts val="0"/>
              </a:spcBef>
              <a:spcAft>
                <a:spcPts val="4800"/>
              </a:spcAft>
              <a:defRPr/>
            </a:pPr>
            <a:r>
              <a:rPr lang="es-ES_tradnl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4. Nosotros _______________ (estar) enamorados.</a:t>
            </a:r>
          </a:p>
          <a:p>
            <a:pPr marL="409575" lvl="0" indent="-409575" algn="l" defTabSz="914400">
              <a:spcBef>
                <a:spcPts val="0"/>
              </a:spcBef>
              <a:spcAft>
                <a:spcPts val="4800"/>
              </a:spcAft>
              <a:defRPr/>
            </a:pPr>
            <a:r>
              <a:rPr lang="es-ES_tradnl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5. Los guerreros ____________ (cazar) en el bosque cada año.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71600" y="1143000"/>
            <a:ext cx="1663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peleaba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67000" y="2209800"/>
            <a:ext cx="1505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lloraba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3000" y="3352800"/>
            <a:ext cx="1936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regresabas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38400" y="4419600"/>
            <a:ext cx="2232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estábamos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95600" y="5486400"/>
            <a:ext cx="2452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cazaban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5473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404813" indent="-404813" algn="l">
              <a:lnSpc>
                <a:spcPct val="90000"/>
              </a:lnSpc>
              <a:buFont typeface="Wingdings" charset="2"/>
              <a:buChar char=""/>
            </a:pPr>
            <a:r>
              <a:rPr lang="en-US" sz="3600" b="1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Preterite:</a:t>
            </a:r>
          </a:p>
          <a:p>
            <a:pPr marL="692150" indent="-230188" algn="l">
              <a:lnSpc>
                <a:spcPct val="90000"/>
              </a:lnSpc>
              <a:buFont typeface="Arial"/>
              <a:buChar char="•"/>
            </a:pPr>
            <a:r>
              <a:rPr lang="en-US" altLang="ja-JP" sz="34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Siempre</a:t>
            </a:r>
            <a:r>
              <a:rPr lang="en-US" altLang="ja-JP" sz="34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– always (constant over a specific period of time or “all along”)</a:t>
            </a:r>
          </a:p>
          <a:p>
            <a:pPr marL="1366838" algn="l">
              <a:lnSpc>
                <a:spcPct val="90000"/>
              </a:lnSpc>
            </a:pP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	</a:t>
            </a:r>
            <a:r>
              <a:rPr lang="en-US" altLang="ja-JP" sz="34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Siempre</a:t>
            </a:r>
            <a:r>
              <a:rPr lang="en-US" altLang="ja-JP" sz="34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lo </a:t>
            </a:r>
            <a:r>
              <a:rPr lang="en-US" altLang="ja-JP" sz="34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supo</a:t>
            </a:r>
            <a:r>
              <a:rPr lang="en-US" altLang="ja-JP" sz="34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– He always knew it./Knew it all along</a:t>
            </a:r>
          </a:p>
          <a:p>
            <a:pPr marL="461963" algn="l">
              <a:lnSpc>
                <a:spcPct val="90000"/>
              </a:lnSpc>
            </a:pPr>
            <a:endParaRPr lang="en-US" altLang="ja-JP" sz="3400" u="sng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692150" indent="-230188" algn="l">
              <a:lnSpc>
                <a:spcPct val="90000"/>
              </a:lnSpc>
              <a:buFont typeface="Arial"/>
              <a:buChar char="•"/>
            </a:pPr>
            <a:r>
              <a:rPr lang="en-US" altLang="ja-JP" sz="34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Nunca</a:t>
            </a: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– Never, not even once</a:t>
            </a:r>
          </a:p>
          <a:p>
            <a:pPr marL="1366838" algn="l">
              <a:lnSpc>
                <a:spcPct val="90000"/>
              </a:lnSpc>
            </a:pP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	</a:t>
            </a:r>
            <a:r>
              <a:rPr lang="en-US" altLang="ja-JP" sz="34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Nunca</a:t>
            </a:r>
            <a:r>
              <a:rPr lang="en-US" altLang="ja-JP" sz="34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altLang="ja-JP" sz="34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tuviste</a:t>
            </a:r>
            <a:r>
              <a:rPr lang="en-US" altLang="ja-JP" sz="34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altLang="ja-JP" sz="34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tiempo</a:t>
            </a:r>
            <a:r>
              <a:rPr lang="en-US" altLang="ja-JP" sz="34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altLang="ja-JP" sz="34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para</a:t>
            </a:r>
            <a:r>
              <a:rPr lang="en-US" altLang="ja-JP" sz="34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altLang="ja-JP" sz="34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mí</a:t>
            </a:r>
            <a:r>
              <a:rPr lang="en-US" altLang="ja-JP" sz="34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– You never (not even once) had time for me.</a:t>
            </a:r>
            <a:endParaRPr lang="en-US" altLang="ja-JP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Siempre y Nunca</a:t>
            </a:r>
          </a:p>
        </p:txBody>
      </p:sp>
    </p:spTree>
    <p:extLst>
      <p:ext uri="{BB962C8B-B14F-4D97-AF65-F5344CB8AC3E}">
        <p14:creationId xmlns:p14="http://schemas.microsoft.com/office/powerpoint/2010/main" val="2816089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571500" indent="-571500" algn="l">
              <a:lnSpc>
                <a:spcPct val="90000"/>
              </a:lnSpc>
              <a:buFont typeface="Wingdings" charset="2"/>
              <a:buChar char=""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Imperfect:</a:t>
            </a:r>
          </a:p>
          <a:p>
            <a:pPr marL="577850" indent="-231775" algn="l">
              <a:lnSpc>
                <a:spcPct val="90000"/>
              </a:lnSpc>
              <a:buFont typeface="Arial"/>
              <a:buChar char="•"/>
            </a:pPr>
            <a:r>
              <a:rPr lang="en-US" altLang="ja-JP" sz="34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Siempre</a:t>
            </a: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– always meaning “each time” – over and over.</a:t>
            </a:r>
          </a:p>
          <a:p>
            <a:pPr marL="1019175" algn="l">
              <a:lnSpc>
                <a:spcPct val="90000"/>
              </a:lnSpc>
            </a:pPr>
            <a:r>
              <a:rPr lang="en-US" altLang="ja-JP" sz="34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Siempre</a:t>
            </a:r>
            <a:r>
              <a:rPr lang="en-US" altLang="ja-JP" sz="34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altLang="ja-JP" sz="34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ayudaba</a:t>
            </a:r>
            <a:r>
              <a:rPr lang="en-US" altLang="ja-JP" sz="34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a mi </a:t>
            </a:r>
            <a:r>
              <a:rPr lang="en-US" altLang="ja-JP" sz="34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mamá</a:t>
            </a:r>
            <a:r>
              <a:rPr lang="en-US" altLang="ja-JP" sz="34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 – I helped my mom each time.</a:t>
            </a:r>
          </a:p>
          <a:p>
            <a:pPr marL="346075" algn="l">
              <a:lnSpc>
                <a:spcPct val="90000"/>
              </a:lnSpc>
            </a:pPr>
            <a:endParaRPr lang="en-US" altLang="ja-JP" sz="3400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577850" indent="-231775" algn="l">
              <a:lnSpc>
                <a:spcPct val="90000"/>
              </a:lnSpc>
              <a:buFont typeface="Arial"/>
              <a:buChar char="•"/>
            </a:pPr>
            <a:r>
              <a:rPr lang="en-US" altLang="ja-JP" sz="34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Nunca</a:t>
            </a: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– never used to.</a:t>
            </a:r>
          </a:p>
          <a:p>
            <a:pPr marL="962025" indent="-615950" algn="l">
              <a:lnSpc>
                <a:spcPct val="90000"/>
              </a:lnSpc>
            </a:pP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	</a:t>
            </a:r>
            <a:r>
              <a:rPr lang="en-US" altLang="ja-JP" sz="34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Nunca</a:t>
            </a:r>
            <a:r>
              <a:rPr lang="en-US" altLang="ja-JP" sz="34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altLang="ja-JP" sz="34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estábamos</a:t>
            </a:r>
            <a:r>
              <a:rPr lang="en-US" altLang="ja-JP" sz="34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de </a:t>
            </a:r>
            <a:r>
              <a:rPr lang="en-US" altLang="ja-JP" sz="34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acuerdo</a:t>
            </a:r>
            <a:r>
              <a:rPr lang="en-US" altLang="ja-JP" sz="34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en nada. – We never used to agreed on anything.</a:t>
            </a:r>
          </a:p>
          <a:p>
            <a:pPr algn="l">
              <a:lnSpc>
                <a:spcPct val="90000"/>
              </a:lnSpc>
            </a:pPr>
            <a:endParaRPr lang="en-US" altLang="ja-JP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>
              <a:lnSpc>
                <a:spcPct val="90000"/>
              </a:lnSpc>
            </a:pP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Siempre y Nunca</a:t>
            </a:r>
          </a:p>
        </p:txBody>
      </p:sp>
    </p:spTree>
    <p:extLst>
      <p:ext uri="{BB962C8B-B14F-4D97-AF65-F5344CB8AC3E}">
        <p14:creationId xmlns:p14="http://schemas.microsoft.com/office/powerpoint/2010/main" val="55083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396875" indent="-396875" algn="l">
              <a:spcAft>
                <a:spcPts val="2400"/>
              </a:spcAft>
              <a:buFont typeface="Wingdings" charset="2"/>
              <a:buChar char=""/>
            </a:pP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Hay dos </a:t>
            </a:r>
            <a:r>
              <a:rPr lang="en-US" sz="38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formas</a:t>
            </a: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8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principales</a:t>
            </a: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del </a:t>
            </a:r>
            <a:r>
              <a:rPr lang="en-US" sz="38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pasado</a:t>
            </a: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</a:p>
          <a:p>
            <a:pPr marL="1028700" lvl="1" indent="-571500" algn="l">
              <a:buFont typeface="Wingdings" charset="2"/>
              <a:buChar char=""/>
            </a:pP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</a:t>
            </a:r>
            <a:r>
              <a:rPr lang="en-US" sz="38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pretérito</a:t>
            </a:r>
            <a:endParaRPr lang="en-US" sz="38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1485900" lvl="2" indent="-571500" algn="l">
              <a:buFont typeface="Arial"/>
              <a:buChar char="•"/>
            </a:pP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Actions that were completed in the past</a:t>
            </a:r>
          </a:p>
          <a:p>
            <a:pPr marL="1028700" lvl="1" indent="-571500" algn="l">
              <a:buFont typeface="Wingdings" charset="2"/>
              <a:buChar char=""/>
            </a:pP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</a:t>
            </a:r>
            <a:r>
              <a:rPr lang="en-US" sz="38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imperfecto</a:t>
            </a:r>
            <a:endParaRPr lang="en-US" sz="38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1250950" lvl="2" indent="-336550" algn="l">
              <a:buFont typeface="Arial"/>
              <a:buChar char="•"/>
            </a:pP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 talk about what was happening</a:t>
            </a:r>
          </a:p>
          <a:p>
            <a:pPr marL="1250950" lvl="2" indent="-336550" algn="l">
              <a:buFont typeface="Arial"/>
              <a:buChar char="•"/>
            </a:pP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What you used to do</a:t>
            </a:r>
          </a:p>
          <a:p>
            <a:pPr marL="1250950" lvl="2" indent="-336550" algn="l">
              <a:buFont typeface="Arial"/>
              <a:buChar char="•"/>
            </a:pP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How old someone was</a:t>
            </a:r>
          </a:p>
          <a:p>
            <a:pPr marL="1250950" lvl="2" indent="-336550" algn="l">
              <a:buFont typeface="Arial"/>
              <a:buChar char="•"/>
            </a:pP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What time it was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pasado</a:t>
            </a:r>
          </a:p>
        </p:txBody>
      </p:sp>
    </p:spTree>
    <p:extLst>
      <p:ext uri="{BB962C8B-B14F-4D97-AF65-F5344CB8AC3E}">
        <p14:creationId xmlns:p14="http://schemas.microsoft.com/office/powerpoint/2010/main" val="64657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 lnSpcReduction="10000"/>
          </a:bodyPr>
          <a:lstStyle/>
          <a:p>
            <a:pPr marL="396875" lvl="1" indent="-274638" algn="l">
              <a:lnSpc>
                <a:spcPct val="90000"/>
              </a:lnSpc>
              <a:spcAft>
                <a:spcPts val="6000"/>
              </a:spcAft>
              <a:buFont typeface="Arial"/>
              <a:buChar char="•"/>
              <a:defRPr/>
            </a:pP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The imperfect </a:t>
            </a:r>
            <a:r>
              <a:rPr lang="en-US" sz="3800" b="1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describes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what was happening, what was going on, things that happened regularly, or a series of repeated or habitual events. It puts us in the moment.</a:t>
            </a:r>
          </a:p>
          <a:p>
            <a:pPr marL="396875" lvl="1" indent="-274638" algn="l">
              <a:lnSpc>
                <a:spcPct val="90000"/>
              </a:lnSpc>
              <a:spcAft>
                <a:spcPts val="6000"/>
              </a:spcAft>
              <a:buFont typeface="Arial"/>
              <a:buChar char="•"/>
              <a:defRPr/>
            </a:pP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The preterite describes things that are done. We’re looking back at what happened.</a:t>
            </a:r>
          </a:p>
          <a:p>
            <a:pPr lvl="1">
              <a:lnSpc>
                <a:spcPct val="90000"/>
              </a:lnSpc>
              <a:defRPr/>
            </a:pPr>
            <a:endParaRPr lang="en-US" dirty="0">
              <a:latin typeface="Arial" charset="0"/>
              <a:ea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imperfecto vs el pretérito</a:t>
            </a:r>
          </a:p>
        </p:txBody>
      </p:sp>
    </p:spTree>
    <p:extLst>
      <p:ext uri="{BB962C8B-B14F-4D97-AF65-F5344CB8AC3E}">
        <p14:creationId xmlns:p14="http://schemas.microsoft.com/office/powerpoint/2010/main" val="243180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 fontScale="85000" lnSpcReduction="10000"/>
          </a:bodyPr>
          <a:lstStyle/>
          <a:p>
            <a:pPr marL="396875" lvl="1" indent="-274638" algn="l">
              <a:lnSpc>
                <a:spcPct val="110000"/>
              </a:lnSpc>
              <a:buFont typeface="Arial"/>
              <a:buChar char="•"/>
              <a:defRPr/>
            </a:pP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In general:</a:t>
            </a:r>
          </a:p>
          <a:p>
            <a:pPr marL="854075" lvl="2" indent="-274638" algn="l">
              <a:lnSpc>
                <a:spcPct val="110000"/>
              </a:lnSpc>
              <a:buFont typeface="Arial"/>
              <a:buChar char="•"/>
              <a:defRPr/>
            </a:pPr>
            <a:r>
              <a:rPr lang="en-US" sz="39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Think of the preterite as actions that occurred and are over and done with.</a:t>
            </a:r>
          </a:p>
          <a:p>
            <a:pPr marL="854075" lvl="2" indent="-274638" algn="l">
              <a:lnSpc>
                <a:spcPct val="110000"/>
              </a:lnSpc>
              <a:buFont typeface="Arial"/>
              <a:buChar char="•"/>
              <a:defRPr/>
            </a:pPr>
            <a:r>
              <a:rPr lang="en-US" sz="39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Think of the imperfect as giving the </a:t>
            </a:r>
            <a:r>
              <a:rPr lang="en-US" sz="39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background</a:t>
            </a:r>
            <a:r>
              <a:rPr lang="en-US" sz="39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of what was happening during that time – whether it is a description or a series of repeated actions.</a:t>
            </a:r>
          </a:p>
          <a:p>
            <a:pPr marL="396875" lvl="1" indent="-274638" algn="l">
              <a:lnSpc>
                <a:spcPct val="110000"/>
              </a:lnSpc>
              <a:buFont typeface="Arial"/>
              <a:buChar char="•"/>
              <a:defRPr/>
            </a:pP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Remember, these rules are “in general.” There are many instances where you could use either tense depending on what the speaker means.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imperfecto vs el pretérito</a:t>
            </a:r>
          </a:p>
        </p:txBody>
      </p:sp>
    </p:spTree>
    <p:extLst>
      <p:ext uri="{BB962C8B-B14F-4D97-AF65-F5344CB8AC3E}">
        <p14:creationId xmlns:p14="http://schemas.microsoft.com/office/powerpoint/2010/main" val="371343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 fontScale="92500" lnSpcReduction="20000"/>
          </a:bodyPr>
          <a:lstStyle/>
          <a:p>
            <a:pPr marL="396875" lvl="1" indent="-274638" algn="l">
              <a:spcAft>
                <a:spcPts val="600"/>
              </a:spcAft>
              <a:buFont typeface="Arial"/>
              <a:buChar char="•"/>
              <a:defRPr/>
            </a:pP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Usos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del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pretérito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:</a:t>
            </a:r>
          </a:p>
          <a:p>
            <a:pPr marL="854075" lvl="2" indent="-274638" algn="l">
              <a:spcAft>
                <a:spcPts val="600"/>
              </a:spcAft>
              <a:buFont typeface="Arial"/>
              <a:buChar char="•"/>
              <a:defRPr/>
            </a:pP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Express events/actions in the past that began or ended at a definite time in the past without giving more details about other simultaneous or interrupting actions.</a:t>
            </a:r>
          </a:p>
          <a:p>
            <a:pPr marL="854075" lvl="2" indent="-274638" algn="l">
              <a:spcAft>
                <a:spcPts val="600"/>
              </a:spcAft>
              <a:buFont typeface="Arial"/>
              <a:buChar char="•"/>
              <a:defRPr/>
            </a:pP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Actions that are complete/finished.</a:t>
            </a:r>
          </a:p>
          <a:p>
            <a:pPr marL="854075" lvl="2" indent="-274638" algn="l">
              <a:spcAft>
                <a:spcPts val="600"/>
              </a:spcAft>
              <a:buFont typeface="Arial"/>
              <a:buChar char="•"/>
              <a:defRPr/>
            </a:pP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Actions that you can pin-point on a time-line.</a:t>
            </a:r>
          </a:p>
          <a:p>
            <a:pPr marL="854075" lvl="2" indent="-274638" algn="l">
              <a:spcAft>
                <a:spcPts val="600"/>
              </a:spcAft>
              <a:buFont typeface="Arial"/>
              <a:buChar char="•"/>
              <a:defRPr/>
            </a:pP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Used any time you specify a specific time (</a:t>
            </a: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ayer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, </a:t>
            </a: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anoche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, a </a:t>
            </a: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las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ocho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, el </a:t>
            </a: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lunes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, </a:t>
            </a: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etc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).</a:t>
            </a:r>
          </a:p>
          <a:p>
            <a:pPr marL="854075" lvl="2" indent="-274638" algn="l">
              <a:spcAft>
                <a:spcPts val="600"/>
              </a:spcAft>
              <a:buFont typeface="Arial"/>
              <a:buChar char="•"/>
              <a:defRPr/>
            </a:pP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Actions done a specific/certain number of times.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pretérito</a:t>
            </a:r>
          </a:p>
        </p:txBody>
      </p:sp>
    </p:spTree>
    <p:extLst>
      <p:ext uri="{BB962C8B-B14F-4D97-AF65-F5344CB8AC3E}">
        <p14:creationId xmlns:p14="http://schemas.microsoft.com/office/powerpoint/2010/main" val="421855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90000"/>
              </a:lnSpc>
            </a:pPr>
            <a:r>
              <a:rPr lang="en-US" sz="2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Las </a:t>
            </a:r>
            <a:r>
              <a:rPr lang="en-US" sz="2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palabras</a:t>
            </a:r>
            <a:r>
              <a:rPr lang="en-US" sz="2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2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siguientes</a:t>
            </a:r>
            <a:r>
              <a:rPr lang="en-US" sz="2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2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indican</a:t>
            </a:r>
            <a:r>
              <a:rPr lang="en-US" sz="2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el </a:t>
            </a:r>
            <a:r>
              <a:rPr lang="en-US" sz="2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pret</a:t>
            </a:r>
            <a:r>
              <a:rPr lang="en-US" altLang="ja-JP" sz="2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érito</a:t>
            </a:r>
            <a:r>
              <a:rPr lang="en-US" altLang="ja-JP" sz="2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:</a:t>
            </a:r>
            <a:endParaRPr lang="en-US" altLang="ja-JP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457200" indent="-166688" algn="l">
              <a:lnSpc>
                <a:spcPct val="90000"/>
              </a:lnSpc>
              <a:buFont typeface="Arial"/>
              <a:buChar char="•"/>
            </a:pP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Ayer</a:t>
            </a:r>
          </a:p>
          <a:p>
            <a:pPr marL="457200" indent="-166688" algn="l">
              <a:lnSpc>
                <a:spcPct val="90000"/>
              </a:lnSpc>
              <a:buFont typeface="Arial"/>
              <a:buChar char="•"/>
            </a:pP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Anteayer</a:t>
            </a:r>
            <a:endParaRPr lang="en-US" altLang="ja-JP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457200" indent="-166688" algn="l">
              <a:lnSpc>
                <a:spcPct val="90000"/>
              </a:lnSpc>
              <a:buFont typeface="Arial"/>
              <a:buChar char="•"/>
            </a:pP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Anoche</a:t>
            </a:r>
            <a:endParaRPr lang="en-US" altLang="ja-JP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457200" indent="-166688" algn="l">
              <a:lnSpc>
                <a:spcPct val="90000"/>
              </a:lnSpc>
              <a:buFont typeface="Arial"/>
              <a:buChar char="•"/>
            </a:pP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Desde</a:t>
            </a: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el primer </a:t>
            </a: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momento</a:t>
            </a:r>
            <a:endParaRPr lang="en-US" altLang="ja-JP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457200" indent="-166688" algn="l"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Durante dos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siglos</a:t>
            </a:r>
            <a:endParaRPr lang="en-US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457200" indent="-166688" algn="l"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El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otro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</a:t>
            </a: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ía</a:t>
            </a:r>
            <a:endParaRPr lang="en-US" altLang="ja-JP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457200" indent="-166688" algn="l">
              <a:lnSpc>
                <a:spcPct val="90000"/>
              </a:lnSpc>
              <a:buFont typeface="Arial"/>
              <a:buChar char="•"/>
            </a:pP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En </a:t>
            </a: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ese</a:t>
            </a: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momento</a:t>
            </a:r>
            <a:endParaRPr lang="en-US" altLang="ja-JP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457200" indent="-166688" algn="l">
              <a:lnSpc>
                <a:spcPct val="90000"/>
              </a:lnSpc>
              <a:buFont typeface="Arial"/>
              <a:buChar char="•"/>
            </a:pP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Entonces</a:t>
            </a:r>
            <a:endParaRPr lang="en-US" altLang="ja-JP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457200" indent="-166688" algn="l">
              <a:lnSpc>
                <a:spcPct val="90000"/>
              </a:lnSpc>
              <a:buFont typeface="Arial"/>
              <a:buChar char="•"/>
            </a:pP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Esta</a:t>
            </a: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mañana</a:t>
            </a:r>
            <a:endParaRPr lang="en-US" altLang="ja-JP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457200" indent="-166688" algn="l">
              <a:lnSpc>
                <a:spcPct val="90000"/>
              </a:lnSpc>
              <a:buFont typeface="Arial"/>
              <a:buChar char="•"/>
            </a:pP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Esta</a:t>
            </a: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tarde</a:t>
            </a:r>
            <a:endParaRPr lang="en-US" altLang="ja-JP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457200" indent="-166688" algn="l">
              <a:lnSpc>
                <a:spcPct val="90000"/>
              </a:lnSpc>
              <a:buFont typeface="Arial"/>
              <a:buChar char="•"/>
            </a:pP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La </a:t>
            </a: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semana</a:t>
            </a: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pasada</a:t>
            </a:r>
            <a:endParaRPr lang="en-US" altLang="ja-JP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pretérito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67821" y="1514471"/>
            <a:ext cx="4276178" cy="5305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</a:t>
            </a: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mes</a:t>
            </a: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pasado</a:t>
            </a:r>
            <a:endParaRPr lang="en-US" altLang="ja-JP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</a:t>
            </a: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año</a:t>
            </a: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pasado</a:t>
            </a:r>
            <a:endParaRPr lang="en-US" altLang="ja-JP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Hace</a:t>
            </a: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dos </a:t>
            </a: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días</a:t>
            </a:r>
            <a:endParaRPr lang="en-US" altLang="ja-JP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Ayer </a:t>
            </a: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por</a:t>
            </a: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la </a:t>
            </a: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mañana</a:t>
            </a:r>
            <a:endParaRPr lang="en-US" altLang="ja-JP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Ayer </a:t>
            </a: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por</a:t>
            </a: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la </a:t>
            </a: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tarde</a:t>
            </a:r>
            <a:endParaRPr lang="en-US" altLang="ja-JP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Cuatro</a:t>
            </a: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veces</a:t>
            </a: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/ </a:t>
            </a: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Una</a:t>
            </a: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vez</a:t>
            </a:r>
            <a:endParaRPr lang="en-US" altLang="ja-JP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Siempre</a:t>
            </a: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** (always, constant over a specific period of time – all along)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Nunca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** </a:t>
            </a:r>
            <a:r>
              <a:rPr lang="en-US" sz="28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(never, not even once)</a:t>
            </a:r>
            <a:endParaRPr lang="en-US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n-US" sz="2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**Depends upon meaning</a:t>
            </a:r>
          </a:p>
        </p:txBody>
      </p:sp>
    </p:spTree>
    <p:extLst>
      <p:ext uri="{BB962C8B-B14F-4D97-AF65-F5344CB8AC3E}">
        <p14:creationId xmlns:p14="http://schemas.microsoft.com/office/powerpoint/2010/main" val="339011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Usos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del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imperfecto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marL="692150" lvl="1" indent="-234950" algn="l">
              <a:lnSpc>
                <a:spcPct val="80000"/>
              </a:lnSpc>
              <a:spcAft>
                <a:spcPts val="1200"/>
              </a:spcAft>
              <a:buFont typeface="Arial"/>
              <a:buChar char="•"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Express habitual or repeated actions/events and states in the past.</a:t>
            </a:r>
          </a:p>
          <a:p>
            <a:pPr marL="692150" lvl="1" indent="-234950" algn="l">
              <a:lnSpc>
                <a:spcPct val="80000"/>
              </a:lnSpc>
              <a:spcAft>
                <a:spcPts val="1200"/>
              </a:spcAft>
              <a:buFont typeface="Arial"/>
              <a:buChar char="•"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Actions without definite beginnings or endings (that continued for an indefinite time or may still be happening).</a:t>
            </a:r>
          </a:p>
          <a:p>
            <a:pPr marL="692150" lvl="1" indent="-234950" algn="l">
              <a:lnSpc>
                <a:spcPct val="80000"/>
              </a:lnSpc>
              <a:spcAft>
                <a:spcPts val="1200"/>
              </a:spcAft>
              <a:buFont typeface="Arial"/>
              <a:buChar char="•"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Gives the idea of </a:t>
            </a:r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“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used to…</a:t>
            </a:r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”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or </a:t>
            </a:r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“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was doing</a:t>
            </a:r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”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in English.</a:t>
            </a:r>
          </a:p>
          <a:p>
            <a:pPr marL="692150" lvl="1" indent="-234950" algn="l">
              <a:lnSpc>
                <a:spcPct val="80000"/>
              </a:lnSpc>
              <a:spcAft>
                <a:spcPts val="1200"/>
              </a:spcAft>
              <a:buFont typeface="Arial"/>
              <a:buChar char="•"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Used for description of people, places, objects, events, weather, and time.</a:t>
            </a:r>
          </a:p>
          <a:p>
            <a:pPr marL="692150" lvl="1" indent="-234950" algn="l">
              <a:lnSpc>
                <a:spcPct val="80000"/>
              </a:lnSpc>
              <a:spcAft>
                <a:spcPts val="1200"/>
              </a:spcAft>
              <a:buFont typeface="Arial"/>
              <a:buChar char="•"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It’s like the present tense of the past – you are saying what was happening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imperfecto</a:t>
            </a:r>
          </a:p>
        </p:txBody>
      </p:sp>
    </p:spTree>
    <p:extLst>
      <p:ext uri="{BB962C8B-B14F-4D97-AF65-F5344CB8AC3E}">
        <p14:creationId xmlns:p14="http://schemas.microsoft.com/office/powerpoint/2010/main" val="54211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Las </a:t>
            </a:r>
            <a:r>
              <a:rPr lang="en-US" sz="2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palabras</a:t>
            </a:r>
            <a:r>
              <a:rPr lang="en-US" sz="2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2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siguientes</a:t>
            </a:r>
            <a:r>
              <a:rPr lang="en-US" sz="2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2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indican</a:t>
            </a:r>
            <a:r>
              <a:rPr lang="en-US" sz="2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el </a:t>
            </a:r>
            <a:r>
              <a:rPr lang="en-US" sz="2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imperfecto</a:t>
            </a:r>
            <a:r>
              <a:rPr lang="en-US" altLang="ja-JP" sz="2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:</a:t>
            </a:r>
            <a:endParaRPr lang="en-US" altLang="ja-JP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457200" indent="-166688" algn="l">
              <a:lnSpc>
                <a:spcPct val="90000"/>
              </a:lnSpc>
              <a:buFont typeface="Arial"/>
              <a:buChar char="•"/>
            </a:pP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 menudo</a:t>
            </a:r>
          </a:p>
          <a:p>
            <a:pPr marL="457200" indent="-166688" algn="l">
              <a:lnSpc>
                <a:spcPct val="90000"/>
              </a:lnSpc>
              <a:buFont typeface="Arial"/>
              <a:buChar char="•"/>
            </a:pP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 </a:t>
            </a: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veces</a:t>
            </a:r>
            <a:endParaRPr lang="en-US" altLang="ja-JP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457200" indent="-166688" algn="l">
              <a:lnSpc>
                <a:spcPct val="90000"/>
              </a:lnSpc>
              <a:buFont typeface="Arial"/>
              <a:buChar char="•"/>
            </a:pP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Cada</a:t>
            </a: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día</a:t>
            </a:r>
            <a:endParaRPr lang="en-US" altLang="ja-JP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457200" indent="-166688" algn="l">
              <a:lnSpc>
                <a:spcPct val="90000"/>
              </a:lnSpc>
              <a:buFont typeface="Arial"/>
              <a:buChar char="•"/>
            </a:pP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Cada</a:t>
            </a: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semana</a:t>
            </a:r>
            <a:endParaRPr lang="en-US" altLang="ja-JP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457200" indent="-166688" algn="l">
              <a:lnSpc>
                <a:spcPct val="90000"/>
              </a:lnSpc>
              <a:buFont typeface="Arial"/>
              <a:buChar char="•"/>
            </a:pP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Cada</a:t>
            </a: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mes</a:t>
            </a:r>
            <a:endParaRPr lang="en-US" altLang="ja-JP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457200" indent="-166688" algn="l">
              <a:lnSpc>
                <a:spcPct val="90000"/>
              </a:lnSpc>
              <a:buFont typeface="Arial"/>
              <a:buChar char="•"/>
            </a:pP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Cada</a:t>
            </a: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año</a:t>
            </a:r>
            <a:endParaRPr lang="en-US" altLang="ja-JP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457200" indent="-166688" algn="l">
              <a:lnSpc>
                <a:spcPct val="90000"/>
              </a:lnSpc>
              <a:buFont typeface="Arial"/>
              <a:buChar char="•"/>
            </a:pP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Con </a:t>
            </a: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frecuencia</a:t>
            </a:r>
            <a:endParaRPr lang="en-US" altLang="ja-JP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457200" indent="-166688" algn="l">
              <a:lnSpc>
                <a:spcPct val="90000"/>
              </a:lnSpc>
              <a:buFont typeface="Arial"/>
              <a:buChar char="•"/>
            </a:pP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Todo</a:t>
            </a: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el </a:t>
            </a: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tiempo</a:t>
            </a:r>
            <a:endParaRPr lang="en-US" altLang="ja-JP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457200" indent="-166688" algn="l">
              <a:lnSpc>
                <a:spcPct val="90000"/>
              </a:lnSpc>
              <a:buFont typeface="Arial"/>
              <a:buChar char="•"/>
            </a:pP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De </a:t>
            </a: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vez</a:t>
            </a: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en </a:t>
            </a: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cuando</a:t>
            </a:r>
            <a:endParaRPr lang="en-US" altLang="ja-JP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457200" indent="-166688" algn="l">
              <a:lnSpc>
                <a:spcPct val="90000"/>
              </a:lnSpc>
              <a:buFont typeface="Arial"/>
              <a:buChar char="•"/>
            </a:pP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En </a:t>
            </a: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aquella</a:t>
            </a: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época</a:t>
            </a:r>
            <a:endParaRPr lang="en-US" altLang="ja-JP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imperfecto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36686" y="1744231"/>
            <a:ext cx="5007313" cy="4595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Frecuentemente</a:t>
            </a:r>
            <a:endParaRPr lang="en-US" altLang="ja-JP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Generalmente</a:t>
            </a:r>
            <a:endParaRPr lang="en-US" altLang="ja-JP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Muchas</a:t>
            </a: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veces</a:t>
            </a:r>
            <a:endParaRPr lang="en-US" altLang="ja-JP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Mucho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Todos</a:t>
            </a: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los </a:t>
            </a: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días</a:t>
            </a:r>
            <a:endParaRPr lang="en-US" altLang="ja-JP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Siempre</a:t>
            </a: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** (always – if meaning each time)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ja-JP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Nunca</a:t>
            </a: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** (meaning never used to -over a period of time)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ja-JP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**Depends upon meaning.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altLang="ja-JP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744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</a:t>
            </a:r>
            <a:r>
              <a:rPr lang="en-US" sz="40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verbos</a:t>
            </a:r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-AR</a:t>
            </a:r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Las formas del imperfecto</a:t>
            </a:r>
            <a:endParaRPr lang="es-ES_tradnl" sz="50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319927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588867"/>
              </p:ext>
            </p:extLst>
          </p:nvPr>
        </p:nvGraphicFramePr>
        <p:xfrm>
          <a:off x="1560384" y="2327901"/>
          <a:ext cx="224742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500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5000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aba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58548"/>
              </p:ext>
            </p:extLst>
          </p:nvPr>
        </p:nvGraphicFramePr>
        <p:xfrm>
          <a:off x="1560384" y="3505200"/>
          <a:ext cx="2136092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50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-</a:t>
                      </a:r>
                      <a:r>
                        <a:rPr lang="en-US" sz="50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ab</a:t>
                      </a:r>
                      <a:r>
                        <a:rPr lang="en-US" sz="5000" i="0" u="sng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as</a:t>
                      </a:r>
                      <a:endParaRPr lang="es-ES_tradnl" sz="5000" i="1" u="sng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723857"/>
              </p:ext>
            </p:extLst>
          </p:nvPr>
        </p:nvGraphicFramePr>
        <p:xfrm>
          <a:off x="1560384" y="4495800"/>
          <a:ext cx="224742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5000" i="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s-ES_tradnl" sz="5000" i="0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ab</a:t>
                      </a:r>
                      <a:r>
                        <a:rPr lang="es-ES_tradnl" sz="5000" i="0" u="sng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51778"/>
              </p:ext>
            </p:extLst>
          </p:nvPr>
        </p:nvGraphicFramePr>
        <p:xfrm>
          <a:off x="6332232" y="2327901"/>
          <a:ext cx="257707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50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50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áb</a:t>
                      </a:r>
                      <a:r>
                        <a:rPr lang="en-US" sz="5000" i="0" u="sng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amos</a:t>
                      </a:r>
                      <a:r>
                        <a:rPr lang="en-US" sz="3200" i="0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173601"/>
              </p:ext>
            </p:extLst>
          </p:nvPr>
        </p:nvGraphicFramePr>
        <p:xfrm>
          <a:off x="6332232" y="3505200"/>
          <a:ext cx="230560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50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50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ab</a:t>
                      </a:r>
                      <a:r>
                        <a:rPr lang="en-US" sz="5000" i="0" u="sng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ais</a:t>
                      </a:r>
                      <a:endParaRPr lang="es-ES_tradnl" sz="5000" i="1" u="sng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923965"/>
              </p:ext>
            </p:extLst>
          </p:nvPr>
        </p:nvGraphicFramePr>
        <p:xfrm>
          <a:off x="6332232" y="4495800"/>
          <a:ext cx="219051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50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ab</a:t>
                      </a:r>
                      <a:r>
                        <a:rPr lang="en-US" sz="5000" i="0" u="sng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an</a:t>
                      </a:r>
                      <a:endParaRPr lang="es-ES_tradnl" sz="5000" i="1" u="sng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960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5062</TotalTime>
  <Words>929</Words>
  <Application>Microsoft Macintosh PowerPoint</Application>
  <PresentationFormat>On-screen Show (4:3)</PresentationFormat>
  <Paragraphs>168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Franklin Gothic Medium</vt:lpstr>
      <vt:lpstr>Wingdings</vt:lpstr>
      <vt:lpstr>Office Theme</vt:lpstr>
      <vt:lpstr>Unidad 4</vt:lpstr>
      <vt:lpstr>El pasado</vt:lpstr>
      <vt:lpstr>El imperfecto vs el pretérito</vt:lpstr>
      <vt:lpstr>El imperfecto vs el pretérito</vt:lpstr>
      <vt:lpstr>El pretérito</vt:lpstr>
      <vt:lpstr>El pretérito</vt:lpstr>
      <vt:lpstr>El imperfecto</vt:lpstr>
      <vt:lpstr>El imperfecto</vt:lpstr>
      <vt:lpstr>Las formas del imperfecto</vt:lpstr>
      <vt:lpstr>El verbo Contar</vt:lpstr>
      <vt:lpstr>Prueba de práctica</vt:lpstr>
      <vt:lpstr>Siempre y Nunca</vt:lpstr>
      <vt:lpstr>Siempre y Nunca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125</cp:revision>
  <cp:lastPrinted>2019-01-22T12:57:20Z</cp:lastPrinted>
  <dcterms:created xsi:type="dcterms:W3CDTF">2018-07-09T18:49:29Z</dcterms:created>
  <dcterms:modified xsi:type="dcterms:W3CDTF">2020-01-28T16:37:30Z</dcterms:modified>
</cp:coreProperties>
</file>