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2" r:id="rId2"/>
    <p:sldId id="298" r:id="rId3"/>
    <p:sldId id="333" r:id="rId4"/>
    <p:sldId id="321" r:id="rId5"/>
    <p:sldId id="322" r:id="rId6"/>
    <p:sldId id="323" r:id="rId7"/>
    <p:sldId id="325" r:id="rId8"/>
    <p:sldId id="326" r:id="rId9"/>
    <p:sldId id="327" r:id="rId10"/>
    <p:sldId id="329" r:id="rId11"/>
    <p:sldId id="331" r:id="rId12"/>
    <p:sldId id="334" r:id="rId13"/>
    <p:sldId id="335" r:id="rId14"/>
    <p:sldId id="336" r:id="rId15"/>
    <p:sldId id="287" r:id="rId16"/>
    <p:sldId id="33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2BEBC"/>
    <a:srgbClr val="C0FFBF"/>
    <a:srgbClr val="ABBDD2"/>
    <a:srgbClr val="BDFEB7"/>
    <a:srgbClr val="344834"/>
    <a:srgbClr val="547553"/>
    <a:srgbClr val="70A06F"/>
    <a:srgbClr val="B1FEAD"/>
    <a:srgbClr val="1A2B1B"/>
    <a:srgbClr val="487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E160D-43E9-CE4C-B132-481F47A50DCD}" type="datetime1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AF284-B681-6A4C-A809-13B40D797A2E}" type="datetime1">
              <a:rPr lang="en-US" smtClean="0"/>
              <a:t>5/6/19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Negative Tú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3567-6036-FF49-913E-BE548B0B5171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5833-FF86-E44F-B275-EF5ABD157EF6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C7609-F9F2-BE41-8C70-4C0A559E0B8A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CB0E-1D26-F64B-9DAE-8E42AD191F51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4C19-D932-6E46-918C-EA7D66A51745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179D-074B-6044-96E7-A867B93D59D0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D6BC-4B25-BB4A-A1B7-21659212FA3E}" type="datetime1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8DE3-C9C8-0145-AADF-9F25FE420C37}" type="datetime1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D528-D4C9-F249-B0DC-BABF0E0A83D9}" type="datetime1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DD95-950A-D648-A604-961F7AEDB9AD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2D882-01AC-E843-9097-F98063E01E03}" type="datetime1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1816-8DC1-6C4E-A3F5-52D4FFAD1A0B}" type="datetime1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familiar y negativo</a:t>
            </a:r>
          </a:p>
          <a:p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</a:t>
            </a:r>
            <a:r>
              <a:rPr lang="es-ES_tradnl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sz="36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</a:t>
            </a:r>
            <a:r>
              <a:rPr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Group: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Take the </a:t>
            </a:r>
            <a:r>
              <a:rPr lang="en-US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form, drop the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&amp; 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add the ending.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   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pongo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09800"/>
            <a:ext cx="3729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pongas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Tú!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2133600"/>
            <a:ext cx="794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X</a:t>
            </a:r>
            <a:endParaRPr lang="en-US" sz="4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743200"/>
            <a:ext cx="8486358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Tener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80975" indent="-180975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Traer: 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¡No </a:t>
            </a:r>
            <a:r>
              <a:rPr 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traigas</a:t>
            </a:r>
            <a:r>
              <a:rPr 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995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following verbs are</a:t>
            </a:r>
            <a:r>
              <a:rPr lang="en-US" sz="36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irregular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don’t follow a pattern: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¡No seas! 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(Don’t be!)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¡No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vayas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 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(Don’t go!)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Saber: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¡No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sepa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 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(Don’t know!)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¡No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est</a:t>
            </a:r>
            <a:r>
              <a:rPr lang="en-US" altLang="ja-JP" sz="36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 </a:t>
            </a:r>
            <a:r>
              <a:rPr lang="en-US" altLang="ja-JP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(Don’t be!)</a:t>
            </a:r>
            <a:endParaRPr lang="en-US" altLang="ja-JP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Dar: </a:t>
            </a:r>
            <a:r>
              <a:rPr lang="en-US" altLang="ja-JP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¡No des! </a:t>
            </a:r>
            <a:r>
              <a:rPr lang="en-US" altLang="ja-JP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(Don’t give!)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429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Comparison of the imperative forms:</a:t>
            </a:r>
          </a:p>
          <a:p>
            <a:pPr algn="l">
              <a:lnSpc>
                <a:spcPct val="90000"/>
              </a:lnSpc>
              <a:spcAft>
                <a:spcPts val="3000"/>
              </a:spcAft>
            </a:pP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imperative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03635"/>
              </p:ext>
            </p:extLst>
          </p:nvPr>
        </p:nvGraphicFramePr>
        <p:xfrm>
          <a:off x="-1" y="1978089"/>
          <a:ext cx="9143996" cy="418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84"/>
                <a:gridCol w="2811714"/>
                <a:gridCol w="2647390"/>
                <a:gridCol w="1924608"/>
              </a:tblGrid>
              <a:tr h="56232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Singular</a:t>
                      </a: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Plural</a:t>
                      </a:r>
                      <a:endParaRPr lang="en-US" sz="40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Tú Affirmative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Dej</a:t>
                      </a:r>
                      <a:r>
                        <a:rPr lang="en-US" sz="3600" u="sng" dirty="0" err="1" smtClean="0"/>
                        <a:t>a</a:t>
                      </a:r>
                      <a:endParaRPr lang="en-US" sz="3600" u="sng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Dej</a:t>
                      </a:r>
                      <a:r>
                        <a:rPr lang="en-US" sz="3600" u="sng" dirty="0" err="1" smtClean="0"/>
                        <a:t>ad</a:t>
                      </a:r>
                      <a:endParaRPr lang="en-US" sz="3600" u="sng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Vosotros</a:t>
                      </a:r>
                      <a:r>
                        <a:rPr lang="en-US" sz="2500" dirty="0" smtClean="0"/>
                        <a:t> Affirmative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Tú Negative</a:t>
                      </a:r>
                      <a:endParaRPr lang="en-US" sz="25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dejes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dejéis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Vosotros</a:t>
                      </a:r>
                      <a:r>
                        <a:rPr lang="en-US" sz="2500" dirty="0" smtClean="0"/>
                        <a:t> Negative</a:t>
                      </a:r>
                      <a:endParaRPr lang="en-US" sz="25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</a:t>
                      </a:r>
                      <a:r>
                        <a:rPr lang="en-US" sz="2500" dirty="0" smtClean="0"/>
                        <a:t>. Affirmative</a:t>
                      </a:r>
                      <a:endParaRPr lang="en-US" sz="25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Deje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Dejen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Uds</a:t>
                      </a:r>
                      <a:r>
                        <a:rPr lang="en-US" sz="2500" dirty="0" smtClean="0"/>
                        <a:t>. Affirmative</a:t>
                      </a:r>
                      <a:endParaRPr lang="en-US" sz="25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</a:t>
                      </a:r>
                      <a:r>
                        <a:rPr lang="en-US" sz="2500" dirty="0" smtClean="0"/>
                        <a:t>. Negative</a:t>
                      </a:r>
                      <a:endParaRPr lang="en-US" sz="2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deje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dejen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Uds</a:t>
                      </a:r>
                      <a:r>
                        <a:rPr lang="en-US" sz="2500" dirty="0" smtClean="0"/>
                        <a:t>. Negative</a:t>
                      </a:r>
                      <a:endParaRPr lang="en-US" sz="2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43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Comparison of the imperative forms:</a:t>
            </a:r>
          </a:p>
          <a:p>
            <a:pPr algn="l">
              <a:lnSpc>
                <a:spcPct val="90000"/>
              </a:lnSpc>
              <a:spcAft>
                <a:spcPts val="3000"/>
              </a:spcAft>
            </a:pP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imperative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818273"/>
              </p:ext>
            </p:extLst>
          </p:nvPr>
        </p:nvGraphicFramePr>
        <p:xfrm>
          <a:off x="-1" y="1978089"/>
          <a:ext cx="9143996" cy="418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84"/>
                <a:gridCol w="2811714"/>
                <a:gridCol w="2647390"/>
                <a:gridCol w="1924608"/>
              </a:tblGrid>
              <a:tr h="56232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Singular</a:t>
                      </a: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Plural</a:t>
                      </a:r>
                      <a:endParaRPr lang="en-US" sz="40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Tú Affirmative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Com</a:t>
                      </a:r>
                      <a:r>
                        <a:rPr lang="en-US" sz="3600" u="sng" dirty="0" smtClean="0"/>
                        <a:t>e</a:t>
                      </a:r>
                      <a:endParaRPr lang="en-US" sz="3600" u="sng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Com</a:t>
                      </a:r>
                      <a:r>
                        <a:rPr lang="en-US" sz="3600" u="sng" dirty="0" err="1" smtClean="0"/>
                        <a:t>ed</a:t>
                      </a:r>
                      <a:endParaRPr lang="en-US" sz="3600" u="sng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Vosotros</a:t>
                      </a:r>
                      <a:r>
                        <a:rPr lang="en-US" sz="2500" dirty="0" smtClean="0"/>
                        <a:t> Affirmative</a:t>
                      </a:r>
                      <a:endParaRPr lang="en-US" sz="25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Tú Negative</a:t>
                      </a:r>
                      <a:endParaRPr lang="en-US" sz="25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comas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comáis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Vosotros</a:t>
                      </a:r>
                      <a:r>
                        <a:rPr lang="en-US" sz="2500" dirty="0" smtClean="0"/>
                        <a:t> Negative</a:t>
                      </a:r>
                      <a:endParaRPr lang="en-US" sz="2500" dirty="0"/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BEBC"/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</a:t>
                      </a:r>
                      <a:r>
                        <a:rPr lang="en-US" sz="2500" dirty="0" smtClean="0"/>
                        <a:t>. Affirmative</a:t>
                      </a:r>
                      <a:endParaRPr lang="en-US" sz="25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Coma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Coman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Uds</a:t>
                      </a:r>
                      <a:r>
                        <a:rPr lang="en-US" sz="2500" dirty="0" smtClean="0"/>
                        <a:t>. Affirmative</a:t>
                      </a:r>
                      <a:endParaRPr lang="en-US" sz="2500" dirty="0"/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FFBF"/>
                    </a:solidFill>
                  </a:tcPr>
                </a:tc>
              </a:tr>
              <a:tr h="870827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</a:t>
                      </a:r>
                      <a:r>
                        <a:rPr lang="en-US" sz="2500" dirty="0" smtClean="0"/>
                        <a:t>. Negative</a:t>
                      </a:r>
                      <a:endParaRPr lang="en-US" sz="2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coma</a:t>
                      </a:r>
                      <a:endParaRPr lang="en-US" sz="3600" dirty="0"/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 </a:t>
                      </a:r>
                      <a:r>
                        <a:rPr lang="en-US" sz="3600" dirty="0" err="1" smtClean="0"/>
                        <a:t>coman</a:t>
                      </a:r>
                      <a:endParaRPr lang="en-US" sz="3600" dirty="0"/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Uds</a:t>
                      </a:r>
                      <a:r>
                        <a:rPr lang="en-US" sz="2500" dirty="0" smtClean="0"/>
                        <a:t>. Negative</a:t>
                      </a:r>
                      <a:endParaRPr lang="en-US" sz="25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77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Remember, that DOP, IOP </a:t>
            </a:r>
            <a:r>
              <a:rPr lang="en-US" sz="36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reflexive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pronouns come </a:t>
            </a:r>
            <a:r>
              <a:rPr lang="en-US" sz="36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negative command.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comas la paella. No la comas.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Levantarse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No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levantes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Ponerse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No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pongas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Lavarse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No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laves.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filmes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película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No la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filmes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523875" indent="-241300" algn="l">
              <a:lnSpc>
                <a:spcPct val="90000"/>
              </a:lnSpc>
              <a:buFont typeface="Arial"/>
              <a:buChar char="•"/>
            </a:pP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 me des el </a:t>
            </a:r>
            <a:r>
              <a:rPr lang="en-US" sz="36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guión</a:t>
            </a:r>
            <a:r>
              <a:rPr lang="en-US" sz="36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No me lo des.</a:t>
            </a:r>
            <a:endParaRPr lang="en-US" sz="36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18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No ________ (ser) tú un mal estudiante.  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No ________(mirar) (tú) esta película de terror.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No ________ (ponerse) la ropa elegante.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No ________ (ir) a la gala.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 ________ (buscar) el guión.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1171783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seas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mires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0978" y="33528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</a:t>
            </a:r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e</a:t>
            </a:r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pongas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5887" y="4425087"/>
            <a:ext cx="1549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vayas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3486" y="5486400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busques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6.No  _____________ (darle) la respuesta.</a:t>
            </a:r>
          </a:p>
          <a:p>
            <a:pPr marR="0" lvl="0" algn="l" defTabSz="914400" eaLnBrk="1" fontAlgn="auto" latinLnBrk="0" hangingPunct="1">
              <a:spcBef>
                <a:spcPts val="0"/>
              </a:spcBef>
              <a:spcAft>
                <a:spcPts val="4800"/>
              </a:spcAft>
              <a:buClrTx/>
              <a:buSzTx/>
              <a:tabLst/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No ________(jugar) al fútbol americano.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No ________ (perder) el trofeo.</a:t>
            </a:r>
          </a:p>
          <a:p>
            <a:pPr marL="409575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No __________ (lavarse) la cara.</a:t>
            </a:r>
          </a:p>
          <a:p>
            <a:pPr marL="409575" lvl="0" indent="-409575" algn="l" defTabSz="914400">
              <a:spcBef>
                <a:spcPts val="0"/>
              </a:spcBef>
              <a:spcAft>
                <a:spcPts val="4800"/>
              </a:spcAft>
              <a:defRPr/>
            </a:pP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No ________ (comer) todo el postre.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98" y="1143000"/>
            <a:ext cx="166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le des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7364" y="2286000"/>
            <a:ext cx="1505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juegues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042" y="3352800"/>
            <a:ext cx="193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>
                  <a:solidFill>
                    <a:srgbClr val="6600CD"/>
                  </a:solidFill>
                </a:ln>
              </a:rPr>
              <a:t>pierdas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266" y="4425087"/>
            <a:ext cx="223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te</a:t>
            </a:r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 laves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7364" y="5562600"/>
            <a:ext cx="18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comas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4796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negative familiar imperative or negative </a:t>
            </a: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are used when you need to tell someone NOT to do something.</a:t>
            </a:r>
          </a:p>
          <a:p>
            <a:pPr marL="342900" indent="-342900" algn="l">
              <a:buFont typeface="Arial"/>
              <a:buChar char="•"/>
            </a:pP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 the negative </a:t>
            </a: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similar to how you made negative </a:t>
            </a:r>
            <a:r>
              <a:rPr lang="en-US" sz="41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41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ommands.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7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4963" lvl="1" indent="-334963" algn="l">
              <a:buFont typeface="Arial"/>
              <a:buChar char="•"/>
              <a:defRPr/>
            </a:pPr>
            <a:r>
              <a:rPr lang="en-US" sz="38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Affirmative commands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vs. </a:t>
            </a:r>
            <a:r>
              <a:rPr lang="en-US" sz="38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negative </a:t>
            </a:r>
            <a:r>
              <a:rPr lang="en-US" sz="38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commands</a:t>
            </a:r>
          </a:p>
          <a:p>
            <a:pPr marL="334963" lvl="1" indent="-334963" algn="l">
              <a:buFont typeface="Arial"/>
              <a:buChar char="•"/>
              <a:defRPr/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It is not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a 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judgment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on what you are saying. Just 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whether 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it’s a “no”/ “don’t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”.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</a:endParaRPr>
          </a:p>
          <a:p>
            <a:pPr marL="792163" lvl="3" indent="-334963" algn="l">
              <a:buFont typeface="Arial"/>
              <a:buChar char="–"/>
              <a:defRPr/>
            </a:pPr>
            <a:r>
              <a:rPr lang="en-US" sz="3600" i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Affirmative </a:t>
            </a:r>
            <a:r>
              <a:rPr lang="en-US" sz="3600" i="1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command: Read!    Cry!    </a:t>
            </a:r>
          </a:p>
          <a:p>
            <a:pPr marL="792163" lvl="3" indent="-334963" algn="l">
              <a:buFont typeface="Arial"/>
              <a:buChar char="–"/>
              <a:defRPr/>
            </a:pPr>
            <a:r>
              <a:rPr lang="en-US" sz="3600" i="1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Negative command: Don’t read!  Don’t cry</a:t>
            </a:r>
            <a:r>
              <a:rPr lang="en-US" sz="3600" i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!</a:t>
            </a:r>
            <a:endParaRPr lang="en-US" sz="3600" i="1" dirty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8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form the 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negative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1. Take the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of the present tense.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2. Drop the “-o”</a:t>
            </a:r>
          </a:p>
          <a:p>
            <a:pPr marL="558800" lvl="1" indent="-342900" algn="l">
              <a:buFont typeface="Arial"/>
              <a:buChar char="•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3. Add the “opposite” endings </a:t>
            </a:r>
            <a:r>
              <a:rPr lang="mr-IN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form.</a:t>
            </a:r>
          </a:p>
          <a:p>
            <a:pPr marL="1652588" lvl="1" indent="-342900" algn="l">
              <a:buFont typeface="Arial"/>
              <a:buChar char="•"/>
            </a:pPr>
            <a:r>
              <a:rPr lang="en-US" sz="36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-AR Verbs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2116138" lvl="2" indent="-241300" algn="l">
              <a:buFont typeface="Arial"/>
              <a:buChar char="•"/>
            </a:pPr>
            <a:r>
              <a:rPr lang="en-US" sz="36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 - No </a:t>
            </a:r>
            <a:r>
              <a:rPr lang="mr-IN" sz="36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 err="1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endParaRPr lang="en-US" sz="3600" dirty="0" smtClean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52588" lvl="1" indent="-342900" algn="l">
              <a:buFont typeface="Arial"/>
              <a:buChar char="•"/>
            </a:pPr>
            <a:r>
              <a:rPr lang="en-US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-ER/-IR Verbs:</a:t>
            </a:r>
          </a:p>
          <a:p>
            <a:pPr marL="2116138" lvl="2" indent="-280988" algn="l">
              <a:buFont typeface="Arial"/>
              <a:buChar char="•"/>
            </a:pPr>
            <a:r>
              <a:rPr lang="en-US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 </a:t>
            </a:r>
            <a:r>
              <a:rPr lang="mr-IN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No </a:t>
            </a:r>
            <a:r>
              <a:rPr lang="mr-IN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3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as</a:t>
            </a:r>
            <a:endParaRPr lang="en-US" sz="3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imperativo formal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17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Probar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(o-</a:t>
            </a:r>
            <a:r>
              <a:rPr lang="en-US" sz="40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ue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</a:t>
            </a:r>
            <a:r>
              <a:rPr lang="mr-IN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try:</a:t>
            </a:r>
          </a:p>
          <a:p>
            <a:pPr marL="742950" indent="-742950" algn="l">
              <a:buAutoNum type="arabicPeriod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Present Tense: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endParaRPr lang="en-US" sz="4000" dirty="0" smtClean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indent="-742950" algn="l">
              <a:buAutoNum type="arabicPeriod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Drop the </a:t>
            </a:r>
            <a:r>
              <a:rPr lang="mr-IN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 opposite endings:</a:t>
            </a:r>
          </a:p>
          <a:p>
            <a:pPr marL="2278063" indent="-282575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Tú: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</a:t>
            </a:r>
            <a:r>
              <a:rPr lang="en-US" sz="4000" dirty="0" err="1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endParaRPr lang="en-US" sz="4000" dirty="0" smtClean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2250" algn="l"/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Negative: No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pruebes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el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té</a:t>
            </a:r>
            <a:r>
              <a:rPr lang="en-US" sz="4000" dirty="0" smtClean="0">
                <a:ln>
                  <a:solidFill>
                    <a:schemeClr val="accent3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222250" algn="l"/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Affirmative: 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Prueba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 el 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té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34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Filmar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film:</a:t>
            </a:r>
          </a:p>
          <a:p>
            <a:pPr marL="742950" indent="-742950" algn="l">
              <a:buAutoNum type="arabicPeriod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form Present Tense: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endParaRPr lang="en-US" sz="4000" dirty="0" smtClean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742950" indent="-742950" algn="l">
              <a:buAutoNum type="arabicPeriod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Drop the </a:t>
            </a:r>
            <a:r>
              <a:rPr lang="mr-IN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 film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</a:p>
          <a:p>
            <a:pPr marL="742950" indent="-742950" algn="l">
              <a:buAutoNum type="arabicPeriod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 opposite endings:</a:t>
            </a:r>
          </a:p>
          <a:p>
            <a:pPr marL="2278063" indent="-282575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Tú.: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endParaRPr lang="en-US" sz="4000" dirty="0" smtClean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222250" algn="l"/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Negative: No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filmes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película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222250" algn="l"/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Affirmative: 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Filma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película</a:t>
            </a:r>
            <a:r>
              <a:rPr lang="en-US" sz="40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ln>
                <a:solidFill>
                  <a:srgbClr val="008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01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¡Los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irregulares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presente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los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mismos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present tense irregulars are the same!)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Perder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rdas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lose!)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Volver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v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lvas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return!)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Hervir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h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boil!)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Pedir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p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order!)</a:t>
            </a:r>
            <a:endParaRPr lang="en-US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Fre</a:t>
            </a:r>
            <a:r>
              <a:rPr lang="en-US" altLang="ja-JP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ír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fr</a:t>
            </a:r>
            <a:r>
              <a:rPr lang="en-US" altLang="ja-JP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í</a:t>
            </a:r>
            <a:r>
              <a:rPr lang="en-US" altLang="ja-JP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as</a:t>
            </a:r>
            <a:r>
              <a:rPr lang="en-US" altLang="ja-JP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altLang="ja-JP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fry!)</a:t>
            </a:r>
            <a:endParaRPr lang="en-US" altLang="ja-JP" sz="34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Dormir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d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rmas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sz="34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sleep!)</a:t>
            </a:r>
            <a:endParaRPr lang="en-US" sz="34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lvl="1" algn="l"/>
            <a:r>
              <a:rPr lang="en-US" sz="34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Servir</a:t>
            </a:r>
            <a:r>
              <a:rPr lang="en-US" altLang="ja-JP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rvas</a:t>
            </a:r>
            <a:r>
              <a:rPr lang="en-US" altLang="ja-JP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r>
              <a:rPr lang="en-US" altLang="ja-JP" sz="34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(Don’t serve</a:t>
            </a:r>
            <a:r>
              <a:rPr lang="en-US" altLang="ja-JP" sz="34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47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Spelling change note: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Seguir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(to follow) is an e-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i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 verb. The “u” is dropped when making a command.</a:t>
            </a:r>
          </a:p>
          <a:p>
            <a:pPr lvl="1" algn="l"/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Seguir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me 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s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</a:t>
            </a:r>
            <a:r>
              <a:rPr lang="en-US" sz="3400" dirty="0" err="1" smtClean="0">
                <a:ln>
                  <a:solidFill>
                    <a:srgbClr val="008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</a:t>
            </a:r>
            <a:r>
              <a:rPr lang="en-US" sz="34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as</a:t>
            </a:r>
            <a:r>
              <a:rPr lang="en-US" sz="3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(Don’t follow me!)</a:t>
            </a:r>
            <a:endParaRPr lang="en-US" sz="3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14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-CAR/-GAR/-ZAR verbs also apply.</a:t>
            </a: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-Car - c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qu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-Gar - g 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gu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-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z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 c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Buscar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bus</a:t>
            </a:r>
            <a:r>
              <a:rPr lang="en-US" sz="34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qu</a:t>
            </a:r>
            <a:r>
              <a:rPr lang="en-US" altLang="ja-JP" sz="34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es</a:t>
            </a:r>
            <a:r>
              <a:rPr lang="en-US" altLang="ja-JP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Almorzar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alm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r</a:t>
            </a:r>
            <a:r>
              <a:rPr lang="en-US" sz="3400" u="sng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Empezar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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emp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ces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Jugar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j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ue</a:t>
            </a:r>
            <a:r>
              <a:rPr lang="en-US" sz="3400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gues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Comenzar</a:t>
            </a:r>
            <a:r>
              <a:rPr lang="en-US" altLang="ja-JP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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¡No </a:t>
            </a: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com</a:t>
            </a:r>
            <a:r>
              <a:rPr lang="en-US" sz="3400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ie</a:t>
            </a:r>
            <a:r>
              <a:rPr lang="en-US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n</a:t>
            </a:r>
            <a:r>
              <a:rPr lang="en-US" sz="3400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ces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sym typeface="Wingdings" charset="0"/>
              </a:rPr>
              <a:t>! </a:t>
            </a:r>
            <a:endParaRPr lang="en-US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sym typeface="Wingding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59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7878</TotalTime>
  <Words>967</Words>
  <Application>Microsoft Macintosh PowerPoint</Application>
  <PresentationFormat>On-screen Show (4:3)</PresentationFormat>
  <Paragraphs>180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Unidad 6</vt:lpstr>
      <vt:lpstr>Negative Tú Commands</vt:lpstr>
      <vt:lpstr>Negative Tú Commands</vt:lpstr>
      <vt:lpstr>El imperativo formal</vt:lpstr>
      <vt:lpstr>Ejemplos</vt:lpstr>
      <vt:lpstr>Ejemplos</vt:lpstr>
      <vt:lpstr>Los verbos irregulares</vt:lpstr>
      <vt:lpstr>Los verbos irregulares</vt:lpstr>
      <vt:lpstr>Los verbos irregulares</vt:lpstr>
      <vt:lpstr>Los verbos irregulares</vt:lpstr>
      <vt:lpstr>The Super Irregulars</vt:lpstr>
      <vt:lpstr>El imperative</vt:lpstr>
      <vt:lpstr>El imperative</vt:lpstr>
      <vt:lpstr>Pronouns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157</cp:revision>
  <cp:lastPrinted>2019-04-29T00:23:36Z</cp:lastPrinted>
  <dcterms:created xsi:type="dcterms:W3CDTF">2018-07-09T18:49:29Z</dcterms:created>
  <dcterms:modified xsi:type="dcterms:W3CDTF">2019-05-06T15:26:38Z</dcterms:modified>
</cp:coreProperties>
</file>