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82" r:id="rId2"/>
    <p:sldId id="298" r:id="rId3"/>
    <p:sldId id="338" r:id="rId4"/>
    <p:sldId id="342" r:id="rId5"/>
    <p:sldId id="343" r:id="rId6"/>
    <p:sldId id="352" r:id="rId7"/>
    <p:sldId id="357" r:id="rId8"/>
    <p:sldId id="358" r:id="rId9"/>
    <p:sldId id="355" r:id="rId10"/>
    <p:sldId id="356" r:id="rId11"/>
    <p:sldId id="351" r:id="rId12"/>
    <p:sldId id="353" r:id="rId13"/>
    <p:sldId id="354" r:id="rId14"/>
    <p:sldId id="345" r:id="rId15"/>
    <p:sldId id="347" r:id="rId16"/>
    <p:sldId id="348" r:id="rId17"/>
    <p:sldId id="349" r:id="rId18"/>
    <p:sldId id="350" r:id="rId19"/>
    <p:sldId id="359" r:id="rId20"/>
    <p:sldId id="287" r:id="rId21"/>
    <p:sldId id="332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F2227"/>
    <a:srgbClr val="F2BEBC"/>
    <a:srgbClr val="C0FFBF"/>
    <a:srgbClr val="ABBDD2"/>
    <a:srgbClr val="BDFEB7"/>
    <a:srgbClr val="344834"/>
    <a:srgbClr val="547553"/>
    <a:srgbClr val="70A06F"/>
    <a:srgbClr val="B1FEAD"/>
    <a:srgbClr val="1A2B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3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60C84-5EB6-2F46-823C-A732A92F7C98}" type="datetime1">
              <a:rPr lang="en-US" smtClean="0"/>
              <a:t>5/10/19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Unidad 6 - Ojalá and Subjunctive Irregulars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54137-C52F-F542-8D09-B4F25B2F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907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C6FEC-EB89-714A-B4BB-41912CC62652}" type="datetime1">
              <a:rPr lang="en-US" smtClean="0"/>
              <a:t>5/10/19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Unidad 6 - Ojalá and Subjunctive Irregulars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6B779-2FB4-A048-8946-FBB71840F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9940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Unidad 6 - Ojalá and Subjunctive Irregulars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34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6 - Ojalá and Subjunctive Irregulars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6 - Ojalá and Subjunctive Irregulars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6 - Ojalá and Subjunctive Irregulars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6 - Ojalá and Subjunctive Irregulars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6 - Ojalá and Subjunctive Irregulars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78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6 - Ojalá and Subjunctive Irregulars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6 - Ojalá and Subjunctive Irregulars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6 - Ojalá and Subjunctive Irregulars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6 - Ojalá and Subjunctive Irregulars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6 - Ojalá and Subjunctive Irregulars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6 - Ojalá and Subjunctive Irregulars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6 - Ojalá and Subjunctive Irregulars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6 - Ojalá and Subjunctive Irregulars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FB1B7-F2B5-FE40-B520-8134A55B488D}" type="datetime1">
              <a:rPr lang="en-US" smtClean="0"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68D3-2FB8-014D-8598-BA86E6A9A887}" type="datetime1">
              <a:rPr lang="en-US" smtClean="0"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AA69-4209-A043-8FDE-E9A3B0D326AA}" type="datetime1">
              <a:rPr lang="en-US" smtClean="0"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5F42-9D9A-B845-AF7A-1D8927D4230F}" type="datetime1">
              <a:rPr lang="en-US" smtClean="0"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A3F8-2562-5A48-9A84-C43DAB7190C8}" type="datetime1">
              <a:rPr lang="en-US" smtClean="0"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1A63-CB5B-DE40-B2BC-8C799D8D7436}" type="datetime1">
              <a:rPr lang="en-US" smtClean="0"/>
              <a:t>5/10/19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57D7-B3BA-A14F-9F1D-BD480207C625}" type="datetime1">
              <a:rPr lang="en-US" smtClean="0"/>
              <a:t>5/10/19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43C24-0A4E-824B-BA6B-00D3E5A93FF6}" type="datetime1">
              <a:rPr lang="en-US" smtClean="0"/>
              <a:t>5/10/19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65D6-7E93-F241-8301-770F6DB0A47E}" type="datetime1">
              <a:rPr lang="en-US" smtClean="0"/>
              <a:t>5/10/19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44D5-E4D2-7F43-9C23-3E99311C78F0}" type="datetime1">
              <a:rPr lang="en-US" smtClean="0"/>
              <a:t>5/10/19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CFD22-55A8-C846-B2F1-5B5AB915BCD9}" type="datetime1">
              <a:rPr lang="en-US" smtClean="0"/>
              <a:t>5/10/19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0000"/>
                <a:lumOff val="40000"/>
              </a:schemeClr>
            </a:gs>
            <a:gs pos="58000">
              <a:schemeClr val="accent5">
                <a:lumMod val="50000"/>
              </a:schemeClr>
            </a:gs>
            <a:gs pos="100000">
              <a:srgbClr val="0F2227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71363-66AA-174B-B760-5C966BA8C05F}" type="datetime1">
              <a:rPr lang="en-US" smtClean="0"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rgbClr val="0F22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s-ES_tradnl" sz="48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Repaso del subjuntivo con ojalá y los verbos irregulares</a:t>
            </a:r>
          </a:p>
          <a:p>
            <a:r>
              <a:rPr lang="es-ES_tradnl" sz="36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Review</a:t>
            </a:r>
            <a:r>
              <a:rPr lang="es-ES_tradnl" sz="36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of </a:t>
            </a:r>
            <a:r>
              <a:rPr lang="es-ES_tradnl" sz="36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36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6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subjunctive</a:t>
            </a:r>
            <a:r>
              <a:rPr lang="es-ES_tradnl" sz="36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6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with</a:t>
            </a:r>
            <a:r>
              <a:rPr lang="es-ES_tradnl" sz="36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Ojalá and a </a:t>
            </a:r>
            <a:r>
              <a:rPr lang="es-ES_tradnl" sz="36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review</a:t>
            </a:r>
            <a:r>
              <a:rPr lang="es-ES_tradnl" sz="36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of </a:t>
            </a:r>
            <a:r>
              <a:rPr lang="es-ES_tradnl" sz="36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36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6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irregulars</a:t>
            </a:r>
            <a:endParaRPr lang="es-ES_tradnl" sz="3600" i="1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6</a:t>
            </a:r>
            <a:endParaRPr lang="es-ES_tradnl" sz="7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8746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F22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3600" b="1" dirty="0" smtClean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-IR</a:t>
            </a:r>
            <a:r>
              <a:rPr lang="en-US" sz="3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stem-changing verbs:</a:t>
            </a:r>
          </a:p>
          <a:p>
            <a:pPr marL="800100" lvl="1" indent="-342900" algn="l">
              <a:spcAft>
                <a:spcPts val="4200"/>
              </a:spcAft>
              <a:buFont typeface="Arial"/>
              <a:buChar char="•"/>
            </a:pPr>
            <a:r>
              <a:rPr lang="en-US" sz="3200" b="1" dirty="0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E-I verbs</a:t>
            </a:r>
            <a:r>
              <a:rPr lang="en-US" sz="32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: change E-I in all forms.</a:t>
            </a:r>
          </a:p>
          <a:p>
            <a:pPr marL="800100" lvl="1" indent="-342900" algn="l">
              <a:spcAft>
                <a:spcPts val="4200"/>
              </a:spcAft>
              <a:buFont typeface="Arial"/>
              <a:buChar char="•"/>
            </a:pPr>
            <a:r>
              <a:rPr lang="en-US" sz="32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E-IE verbs</a:t>
            </a:r>
            <a:r>
              <a:rPr lang="en-US" sz="32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: change E-IE in the boot and E-I in Nosotros and Vosotros.</a:t>
            </a:r>
          </a:p>
          <a:p>
            <a:pPr marL="800100" lvl="1" indent="-342900" algn="l">
              <a:spcAft>
                <a:spcPts val="4200"/>
              </a:spcAft>
              <a:buFont typeface="Arial"/>
              <a:buChar char="•"/>
            </a:pPr>
            <a:r>
              <a:rPr lang="en-US" sz="3200" b="1" dirty="0" smtClean="0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O-UE verbs</a:t>
            </a:r>
            <a:r>
              <a:rPr lang="en-US" sz="32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: change O-UE in the boot and O-U in Nosotros and Vosotros.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Stem-change Verbs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5476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F22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Ped</a:t>
            </a:r>
            <a:r>
              <a:rPr lang="en-US" sz="4000" dirty="0" err="1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ir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order; to ask for</a:t>
            </a:r>
            <a:endParaRPr lang="es-ES_tradnl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-IR Stem-change Verbs: E-I</a:t>
            </a:r>
            <a:endParaRPr lang="es-ES_tradnl" sz="5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313974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/>
                <a:gridCol w="2650702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21596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8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8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15968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7DE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011458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</a:t>
                      </a:r>
                      <a:r>
                        <a:rPr lang="en-US" sz="3200" i="0" noProof="0" dirty="0" err="1" smtClean="0">
                          <a:solidFill>
                            <a:srgbClr val="66006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</a:t>
                      </a:r>
                      <a:r>
                        <a:rPr lang="en-US" sz="3200" i="0" noProof="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da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92893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</a:t>
                      </a:r>
                      <a:r>
                        <a:rPr lang="en-US" sz="3200" i="0" noProof="0" dirty="0" err="1" smtClean="0">
                          <a:solidFill>
                            <a:srgbClr val="660066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</a:t>
                      </a: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das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033583"/>
              </p:ext>
            </p:extLst>
          </p:nvPr>
        </p:nvGraphicFramePr>
        <p:xfrm>
          <a:off x="1560384" y="44958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</a:t>
                      </a:r>
                      <a:r>
                        <a:rPr lang="en-US" sz="3200" i="0" noProof="0" dirty="0" err="1" smtClean="0">
                          <a:solidFill>
                            <a:srgbClr val="66006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</a:t>
                      </a: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da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154327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</a:t>
                      </a:r>
                      <a:r>
                        <a:rPr lang="en-US" sz="3200" i="0" noProof="0" dirty="0" err="1" smtClean="0">
                          <a:solidFill>
                            <a:srgbClr val="66006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</a:t>
                      </a: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damos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056143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</a:t>
                      </a:r>
                      <a:r>
                        <a:rPr lang="en-US" sz="3200" i="0" noProof="0" dirty="0" err="1" smtClean="0">
                          <a:solidFill>
                            <a:srgbClr val="66006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</a:t>
                      </a: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dáis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853639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</a:t>
                      </a:r>
                      <a:r>
                        <a:rPr lang="en-US" sz="3200" noProof="0" dirty="0" err="1" smtClean="0">
                          <a:solidFill>
                            <a:srgbClr val="66006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</a:t>
                      </a: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dan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587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F22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Prefer</a:t>
            </a:r>
            <a:r>
              <a:rPr lang="en-US" sz="4000" dirty="0" err="1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ir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prefer</a:t>
            </a:r>
            <a:endParaRPr lang="es-ES_tradnl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-IR Stem-change Verbs: E-IE</a:t>
            </a:r>
            <a:endParaRPr lang="es-ES_tradnl" sz="5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318004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/>
                <a:gridCol w="2650702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21596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8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8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15968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7DE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218796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pref</a:t>
                      </a:r>
                      <a:r>
                        <a:rPr lang="en-US" sz="3200" i="0" noProof="0" dirty="0" err="1" smtClean="0">
                          <a:solidFill>
                            <a:srgbClr val="66006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ie</a:t>
                      </a:r>
                      <a:r>
                        <a:rPr lang="en-US" sz="3200" i="0" noProof="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ra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307911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pref</a:t>
                      </a:r>
                      <a:r>
                        <a:rPr lang="en-US" sz="3200" i="0" noProof="0" dirty="0" err="1" smtClean="0">
                          <a:solidFill>
                            <a:srgbClr val="660066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ie</a:t>
                      </a: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ras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128693"/>
              </p:ext>
            </p:extLst>
          </p:nvPr>
        </p:nvGraphicFramePr>
        <p:xfrm>
          <a:off x="1560384" y="44958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pref</a:t>
                      </a:r>
                      <a:r>
                        <a:rPr lang="en-US" sz="3200" i="0" noProof="0" dirty="0" err="1" smtClean="0">
                          <a:solidFill>
                            <a:srgbClr val="66006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ie</a:t>
                      </a: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ra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693550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pref</a:t>
                      </a:r>
                      <a:r>
                        <a:rPr lang="en-US" sz="3200" i="0" noProof="0" dirty="0" err="1" smtClean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</a:t>
                      </a: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ramos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554756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pref</a:t>
                      </a:r>
                      <a:r>
                        <a:rPr lang="en-US" sz="3200" i="0" noProof="0" dirty="0" err="1" smtClean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</a:t>
                      </a: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ráis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914661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pref</a:t>
                      </a:r>
                      <a:r>
                        <a:rPr lang="en-US" sz="3200" noProof="0" dirty="0" err="1" smtClean="0">
                          <a:solidFill>
                            <a:srgbClr val="66006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ie</a:t>
                      </a: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ran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" name="Picture 13" descr="Cross - Pacing Spanish 2 Avancemos(6)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5" t="6049" r="2566" b="37128"/>
          <a:stretch/>
        </p:blipFill>
        <p:spPr>
          <a:xfrm>
            <a:off x="-76200" y="2133600"/>
            <a:ext cx="8690350" cy="3896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70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F22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Dorm</a:t>
            </a:r>
            <a:r>
              <a:rPr lang="en-US" sz="4000" dirty="0" err="1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ir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sleep</a:t>
            </a:r>
            <a:endParaRPr lang="es-ES_tradnl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-IR Stem-change Verbs: O-UE</a:t>
            </a:r>
            <a:endParaRPr lang="es-ES_tradnl" sz="5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265898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/>
                <a:gridCol w="2650702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21596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8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8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15968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7DE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077301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</a:t>
                      </a:r>
                      <a:r>
                        <a:rPr lang="en-US" sz="3200" i="0" noProof="0" dirty="0" err="1" smtClean="0">
                          <a:solidFill>
                            <a:srgbClr val="66006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ue</a:t>
                      </a:r>
                      <a:r>
                        <a:rPr lang="en-US" sz="3200" i="0" noProof="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rma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747230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d</a:t>
                      </a:r>
                      <a:r>
                        <a:rPr lang="en-US" sz="3200" i="0" noProof="0" dirty="0" err="1" smtClean="0">
                          <a:solidFill>
                            <a:srgbClr val="660066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ue</a:t>
                      </a: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rmas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927140"/>
              </p:ext>
            </p:extLst>
          </p:nvPr>
        </p:nvGraphicFramePr>
        <p:xfrm>
          <a:off x="1560384" y="44958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</a:t>
                      </a:r>
                      <a:r>
                        <a:rPr lang="en-US" sz="3200" i="0" noProof="0" dirty="0" err="1" smtClean="0">
                          <a:solidFill>
                            <a:srgbClr val="66006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ue</a:t>
                      </a: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rma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083873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</a:t>
                      </a:r>
                      <a:r>
                        <a:rPr lang="en-US" sz="3200" i="0" noProof="0" dirty="0" err="1" smtClean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</a:t>
                      </a: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rmamos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964872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</a:t>
                      </a:r>
                      <a:r>
                        <a:rPr lang="en-US" sz="3200" i="0" noProof="0" dirty="0" err="1" smtClean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</a:t>
                      </a: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rmáis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289351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</a:t>
                      </a:r>
                      <a:r>
                        <a:rPr lang="en-US" sz="3200" noProof="0" dirty="0" err="1" smtClean="0">
                          <a:solidFill>
                            <a:srgbClr val="66006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ue</a:t>
                      </a: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rman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" name="Picture 13" descr="Cross - Pacing Spanish 2 Avancemos(6)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5" t="6049" r="2566" b="37128"/>
          <a:stretch/>
        </p:blipFill>
        <p:spPr>
          <a:xfrm>
            <a:off x="-76200" y="2133600"/>
            <a:ext cx="8690350" cy="3896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721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F22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Autofit/>
          </a:bodyPr>
          <a:lstStyle/>
          <a:p>
            <a:pPr algn="l"/>
            <a:r>
              <a:rPr lang="en-US" sz="34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Ejemplos</a:t>
            </a:r>
            <a:r>
              <a:rPr lang="en-US" sz="3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:</a:t>
            </a:r>
            <a:endParaRPr lang="en-US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lvl="1" algn="l"/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Pensar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 </a:t>
            </a:r>
            <a:r>
              <a:rPr lang="en-US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Ojalá</a:t>
            </a:r>
            <a:r>
              <a:rPr lang="en-US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en-US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que</a:t>
            </a:r>
            <a:r>
              <a:rPr lang="en-US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en-US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p</a:t>
            </a:r>
            <a:r>
              <a:rPr lang="en-US" sz="3400" dirty="0" err="1" smtClean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e</a:t>
            </a:r>
            <a:r>
              <a:rPr lang="en-US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nsemos</a:t>
            </a:r>
            <a:r>
              <a:rPr lang="en-US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.</a:t>
            </a:r>
            <a:endParaRPr lang="en-US" sz="34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sym typeface="Wingdings" charset="0"/>
            </a:endParaRPr>
          </a:p>
          <a:p>
            <a:pPr lvl="1" algn="l"/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Volver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 </a:t>
            </a:r>
            <a:r>
              <a:rPr lang="en-US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Ojalá</a:t>
            </a:r>
            <a:r>
              <a:rPr lang="en-US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en-US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que</a:t>
            </a:r>
            <a:r>
              <a:rPr lang="en-US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en-US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v</a:t>
            </a:r>
            <a:r>
              <a:rPr lang="en-US" sz="34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ue</a:t>
            </a:r>
            <a:r>
              <a:rPr lang="en-US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lves</a:t>
            </a:r>
            <a:r>
              <a:rPr lang="en-US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.</a:t>
            </a:r>
            <a:endParaRPr lang="en-US" sz="34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sym typeface="Wingdings" charset="0"/>
            </a:endParaRPr>
          </a:p>
          <a:p>
            <a:pPr lvl="1" algn="l"/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Hervir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 </a:t>
            </a:r>
            <a:r>
              <a:rPr lang="en-US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Ojalá</a:t>
            </a:r>
            <a:r>
              <a:rPr lang="en-US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en-US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que</a:t>
            </a:r>
            <a:r>
              <a:rPr lang="en-US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en-US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h</a:t>
            </a:r>
            <a:r>
              <a:rPr lang="en-US" sz="34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ie</a:t>
            </a:r>
            <a:r>
              <a:rPr lang="en-US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rvan</a:t>
            </a:r>
            <a:r>
              <a:rPr lang="en-US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en-US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las</a:t>
            </a:r>
            <a:r>
              <a:rPr lang="en-US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en-US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patatas</a:t>
            </a:r>
            <a:r>
              <a:rPr lang="en-US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.</a:t>
            </a:r>
            <a:endParaRPr lang="en-US" sz="34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sym typeface="Wingdings" charset="0"/>
            </a:endParaRPr>
          </a:p>
          <a:p>
            <a:pPr lvl="1" algn="l"/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Pedir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 </a:t>
            </a:r>
            <a:r>
              <a:rPr lang="en-US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Ojalá</a:t>
            </a:r>
            <a:r>
              <a:rPr lang="en-US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en-US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que</a:t>
            </a:r>
            <a:r>
              <a:rPr lang="en-US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en-US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p</a:t>
            </a:r>
            <a:r>
              <a:rPr lang="en-US" sz="34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i</a:t>
            </a:r>
            <a:r>
              <a:rPr lang="en-US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da</a:t>
            </a:r>
            <a:r>
              <a:rPr lang="en-US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la </a:t>
            </a:r>
            <a:r>
              <a:rPr lang="en-US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cena</a:t>
            </a:r>
            <a:r>
              <a:rPr lang="en-US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.</a:t>
            </a:r>
            <a:endParaRPr lang="en-US" sz="34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sym typeface="Wingdings" charset="0"/>
            </a:endParaRPr>
          </a:p>
          <a:p>
            <a:pPr lvl="1" algn="l"/>
            <a:r>
              <a:rPr lang="en-US" altLang="ja-JP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Preferir</a:t>
            </a:r>
            <a:r>
              <a:rPr lang="en-US" altLang="ja-JP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 </a:t>
            </a:r>
            <a:r>
              <a:rPr lang="en-US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Ojalá</a:t>
            </a:r>
            <a:r>
              <a:rPr lang="en-US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en-US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que</a:t>
            </a:r>
            <a:r>
              <a:rPr lang="en-US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en-US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pref</a:t>
            </a:r>
            <a:r>
              <a:rPr lang="en-US" sz="34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ie</a:t>
            </a:r>
            <a:r>
              <a:rPr lang="en-US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ra</a:t>
            </a:r>
            <a:r>
              <a:rPr lang="en-US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en-US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estudiar</a:t>
            </a:r>
            <a:r>
              <a:rPr lang="en-US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.</a:t>
            </a:r>
            <a:endParaRPr lang="en-US" altLang="ja-JP" sz="34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sym typeface="Wingdings" charset="0"/>
            </a:endParaRPr>
          </a:p>
          <a:p>
            <a:pPr lvl="1" algn="l"/>
            <a:r>
              <a:rPr lang="en-US" sz="34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Dormir</a:t>
            </a:r>
            <a:r>
              <a:rPr lang="en-US" sz="3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 </a:t>
            </a:r>
            <a:r>
              <a:rPr lang="en-US" sz="34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Ojalá</a:t>
            </a:r>
            <a:r>
              <a:rPr lang="en-US" sz="3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en-US" sz="34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que</a:t>
            </a:r>
            <a:r>
              <a:rPr lang="en-US" sz="3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en-US" sz="34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d</a:t>
            </a:r>
            <a:r>
              <a:rPr lang="en-US" sz="3400" dirty="0" err="1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u</a:t>
            </a:r>
            <a:r>
              <a:rPr lang="en-US" sz="34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rmamos</a:t>
            </a:r>
            <a:r>
              <a:rPr lang="en-US" sz="3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.</a:t>
            </a:r>
            <a:endParaRPr lang="en-US" sz="3400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sym typeface="Wingdings" charset="0"/>
            </a:endParaRPr>
          </a:p>
          <a:p>
            <a:pPr lvl="1" algn="l"/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Servir</a:t>
            </a:r>
            <a:r>
              <a:rPr lang="en-US" altLang="ja-JP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 </a:t>
            </a:r>
            <a:r>
              <a:rPr lang="en-US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Ojalá</a:t>
            </a:r>
            <a:r>
              <a:rPr lang="en-US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en-US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que</a:t>
            </a:r>
            <a:r>
              <a:rPr lang="en-US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en-US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s</a:t>
            </a:r>
            <a:r>
              <a:rPr lang="en-US" sz="34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i</a:t>
            </a:r>
            <a:r>
              <a:rPr lang="en-US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rvas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en-US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la comida.</a:t>
            </a:r>
            <a:endParaRPr lang="en-US" altLang="ja-JP" sz="34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sym typeface="Wingdings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irregulares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4943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F22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Autofit/>
          </a:bodyPr>
          <a:lstStyle/>
          <a:p>
            <a:pPr algn="l"/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-CAR/-GAR/-ZAR verbs also apply.</a:t>
            </a:r>
          </a:p>
          <a:p>
            <a:pPr marL="457200" indent="-457200" algn="l">
              <a:buFont typeface="Arial"/>
              <a:buChar char="•"/>
            </a:pP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-</a:t>
            </a:r>
            <a:r>
              <a:rPr lang="en-US" sz="3400" dirty="0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Car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- </a:t>
            </a:r>
            <a:r>
              <a:rPr lang="en-US" sz="3400" dirty="0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 </a:t>
            </a:r>
            <a:r>
              <a:rPr lang="en-US" sz="3400" dirty="0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 </a:t>
            </a:r>
            <a:r>
              <a:rPr lang="en-US" sz="3400" dirty="0" err="1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qu</a:t>
            </a:r>
            <a:endParaRPr lang="en-US" sz="3400" dirty="0">
              <a:ln>
                <a:solidFill>
                  <a:srgbClr val="660066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  <a:sym typeface="Wingdings" charset="0"/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-</a:t>
            </a:r>
            <a:r>
              <a:rPr lang="en-US" sz="3400" dirty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Gar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 - </a:t>
            </a:r>
            <a:r>
              <a:rPr lang="en-US" sz="3400" dirty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g  </a:t>
            </a:r>
            <a:r>
              <a:rPr lang="en-US" sz="3400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gu</a:t>
            </a:r>
            <a:endParaRPr lang="en-US" sz="3400" dirty="0">
              <a:ln>
                <a:solidFill>
                  <a:schemeClr val="accent6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  <a:sym typeface="Wingdings" charset="0"/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-</a:t>
            </a:r>
            <a:r>
              <a:rPr lang="en-US" sz="3400" dirty="0" err="1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Zar</a:t>
            </a:r>
            <a:r>
              <a:rPr lang="en-US" sz="3400" dirty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- </a:t>
            </a:r>
            <a:r>
              <a:rPr lang="en-US" sz="3400" dirty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z </a:t>
            </a:r>
            <a:r>
              <a:rPr lang="en-US" sz="3400" dirty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 c</a:t>
            </a:r>
            <a:endParaRPr lang="en-US" sz="3400" dirty="0">
              <a:ln>
                <a:solidFill>
                  <a:srgbClr val="008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461963" lvl="1" indent="-234950" algn="l">
              <a:buFont typeface="Arial"/>
              <a:buChar char="•"/>
            </a:pP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Bus</a:t>
            </a:r>
            <a:r>
              <a:rPr lang="en-US" sz="3200" dirty="0" err="1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car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 </a:t>
            </a:r>
            <a:r>
              <a:rPr lang="en-US" sz="32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Ojalá</a:t>
            </a: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en-US" sz="32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que</a:t>
            </a: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en-US" sz="32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bus</a:t>
            </a:r>
            <a:r>
              <a:rPr lang="en-US" sz="3200" dirty="0" err="1" smtClean="0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qu</a:t>
            </a:r>
            <a:r>
              <a:rPr lang="en-US" sz="32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es</a:t>
            </a: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el </a:t>
            </a:r>
            <a:r>
              <a:rPr lang="en-US" sz="32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guión</a:t>
            </a: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.</a:t>
            </a:r>
            <a:endParaRPr lang="en-US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sym typeface="Wingdings" charset="0"/>
            </a:endParaRPr>
          </a:p>
          <a:p>
            <a:pPr marL="461963" lvl="1" indent="-234950" algn="l">
              <a:buFont typeface="Arial"/>
              <a:buChar char="•"/>
            </a:pPr>
            <a:r>
              <a:rPr lang="en-US" sz="32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Almor</a:t>
            </a:r>
            <a:r>
              <a:rPr lang="en-US" sz="3200" dirty="0" err="1" smtClean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zar</a:t>
            </a: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 </a:t>
            </a:r>
            <a:r>
              <a:rPr lang="en-US" sz="32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Ojalá</a:t>
            </a: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en-US" sz="32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que</a:t>
            </a: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en-US" sz="32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alm</a:t>
            </a:r>
            <a:r>
              <a:rPr lang="en-US" sz="3200" dirty="0" err="1" smtClean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ue</a:t>
            </a:r>
            <a:r>
              <a:rPr lang="en-US" sz="32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r</a:t>
            </a:r>
            <a:r>
              <a:rPr lang="en-US" sz="3200" dirty="0" err="1" smtClean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c</a:t>
            </a:r>
            <a:r>
              <a:rPr lang="en-US" sz="32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en</a:t>
            </a: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/</a:t>
            </a:r>
            <a:r>
              <a:rPr lang="en-US" sz="32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alm</a:t>
            </a:r>
            <a:r>
              <a:rPr lang="en-US" sz="3200" dirty="0" err="1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o</a:t>
            </a:r>
            <a:r>
              <a:rPr lang="en-US" sz="32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r</a:t>
            </a:r>
            <a:r>
              <a:rPr lang="en-US" sz="3200" dirty="0" err="1" smtClean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c</a:t>
            </a:r>
            <a:r>
              <a:rPr lang="en-US" sz="32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emos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.</a:t>
            </a:r>
          </a:p>
          <a:p>
            <a:pPr marL="461963" lvl="1" indent="-234950" algn="l">
              <a:buFont typeface="Arial"/>
              <a:buChar char="•"/>
            </a:pP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Empe</a:t>
            </a:r>
            <a:r>
              <a:rPr lang="en-US" sz="3200" dirty="0" err="1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zar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 </a:t>
            </a:r>
            <a:r>
              <a:rPr lang="en-US" sz="32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Ojalá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que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emp</a:t>
            </a:r>
            <a:r>
              <a:rPr lang="en-US" sz="3200" dirty="0" err="1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ie</a:t>
            </a:r>
            <a:r>
              <a:rPr lang="en-US" sz="3200" dirty="0" err="1" smtClean="0">
                <a:ln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c</a:t>
            </a:r>
            <a:r>
              <a:rPr lang="en-US" sz="32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e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/</a:t>
            </a:r>
            <a:r>
              <a:rPr lang="en-US" sz="32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emp</a:t>
            </a:r>
            <a:r>
              <a:rPr lang="en-US" sz="3200" dirty="0" err="1" smtClean="0">
                <a:ln>
                  <a:solidFill>
                    <a:srgbClr val="0000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e</a:t>
            </a:r>
            <a:r>
              <a:rPr lang="en-US" sz="3200" dirty="0" err="1" smtClean="0">
                <a:ln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c</a:t>
            </a:r>
            <a:r>
              <a:rPr lang="en-US" sz="32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emos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.</a:t>
            </a:r>
            <a:endParaRPr lang="en-US" sz="32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sym typeface="Wingdings" charset="0"/>
            </a:endParaRPr>
          </a:p>
          <a:p>
            <a:pPr marL="461963" lvl="1" indent="-234950" algn="l">
              <a:buFont typeface="Arial"/>
              <a:buChar char="•"/>
            </a:pPr>
            <a:r>
              <a:rPr lang="en-US" sz="32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Ju</a:t>
            </a:r>
            <a:r>
              <a:rPr lang="en-US" sz="3200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gar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 </a:t>
            </a:r>
            <a:r>
              <a:rPr lang="en-US" sz="32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Ojalá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que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j</a:t>
            </a:r>
            <a:r>
              <a:rPr lang="en-US" sz="3200" dirty="0" err="1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ue</a:t>
            </a:r>
            <a:r>
              <a:rPr lang="en-US" sz="3200" dirty="0" err="1" smtClean="0">
                <a:ln>
                  <a:solidFill>
                    <a:srgbClr val="E46C0A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gu</a:t>
            </a:r>
            <a:r>
              <a:rPr lang="en-US" sz="32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e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/</a:t>
            </a:r>
            <a:r>
              <a:rPr lang="en-US" sz="32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j</a:t>
            </a:r>
            <a:r>
              <a:rPr lang="en-US" sz="3200" dirty="0" err="1" smtClean="0">
                <a:ln>
                  <a:solidFill>
                    <a:srgbClr val="0000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u</a:t>
            </a:r>
            <a:r>
              <a:rPr lang="en-US" sz="3200" dirty="0" err="1" smtClean="0">
                <a:ln>
                  <a:solidFill>
                    <a:srgbClr val="E46C0A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gu</a:t>
            </a:r>
            <a:r>
              <a:rPr lang="en-US" sz="32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emos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.</a:t>
            </a:r>
            <a:endParaRPr lang="en-US" sz="32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sym typeface="Wingdings" charset="0"/>
            </a:endParaRPr>
          </a:p>
          <a:p>
            <a:pPr marL="461963" lvl="1" indent="-234950" algn="l">
              <a:buFont typeface="Arial"/>
              <a:buChar char="•"/>
            </a:pPr>
            <a:r>
              <a:rPr lang="en-US" sz="32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Comen</a:t>
            </a:r>
            <a:r>
              <a:rPr lang="en-US" sz="3200" dirty="0" err="1">
                <a:ln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zar</a:t>
            </a:r>
            <a:r>
              <a:rPr lang="en-US" altLang="ja-JP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 </a:t>
            </a:r>
            <a:r>
              <a:rPr lang="en-US" sz="3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Ojalá</a:t>
            </a:r>
            <a:r>
              <a:rPr lang="en-US" sz="3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en-US" sz="3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que</a:t>
            </a:r>
            <a:r>
              <a:rPr lang="en-US" sz="3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en-US" sz="3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com</a:t>
            </a:r>
            <a:r>
              <a:rPr lang="en-US" sz="3000" dirty="0" err="1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ie</a:t>
            </a:r>
            <a:r>
              <a:rPr lang="en-US" sz="3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n</a:t>
            </a:r>
            <a:r>
              <a:rPr lang="en-US" sz="3000" dirty="0" err="1" smtClean="0">
                <a:ln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c</a:t>
            </a:r>
            <a:r>
              <a:rPr lang="en-US" sz="3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es</a:t>
            </a:r>
            <a:r>
              <a:rPr lang="en-US" sz="3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/</a:t>
            </a:r>
            <a:r>
              <a:rPr lang="en-US" sz="3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com</a:t>
            </a:r>
            <a:r>
              <a:rPr lang="en-US" sz="3000" dirty="0" err="1" smtClean="0">
                <a:ln>
                  <a:solidFill>
                    <a:srgbClr val="0000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e</a:t>
            </a:r>
            <a:r>
              <a:rPr lang="en-US" sz="3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n</a:t>
            </a:r>
            <a:r>
              <a:rPr lang="en-US" sz="3000" dirty="0" err="1" smtClean="0">
                <a:ln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c</a:t>
            </a:r>
            <a:r>
              <a:rPr lang="en-US" sz="3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emos</a:t>
            </a:r>
            <a:endParaRPr lang="en-US" sz="3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sym typeface="Wingdings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irregulares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2767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F22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r>
              <a:rPr lang="en-US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The </a:t>
            </a:r>
            <a:r>
              <a:rPr lang="ja-JP" altLang="en-US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altLang="ja-JP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ja-JP" altLang="en-US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r>
              <a:rPr lang="en-US" altLang="ja-JP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Group</a:t>
            </a:r>
            <a:r>
              <a:rPr lang="en-US" altLang="ja-JP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:</a:t>
            </a:r>
            <a:endParaRPr lang="en-US" altLang="ja-JP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irregulares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399" y="1761767"/>
            <a:ext cx="8991599" cy="488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spcBef>
                <a:spcPct val="20000"/>
              </a:spcBef>
              <a:buClr>
                <a:schemeClr val="accent1"/>
              </a:buClr>
              <a:buSzPct val="80000"/>
              <a:buFont typeface="Arial"/>
              <a:buChar char="•"/>
            </a:pP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Poner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</a:t>
            </a:r>
            <a:r>
              <a:rPr lang="en-US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Ojalá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que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pongas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una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corbata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n-US" sz="3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180975" indent="-180975">
              <a:spcBef>
                <a:spcPct val="20000"/>
              </a:spcBef>
              <a:buClr>
                <a:schemeClr val="accent1"/>
              </a:buClr>
              <a:buSzPct val="80000"/>
              <a:buFont typeface="Arial"/>
              <a:buChar char="•"/>
            </a:pP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Hacer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</a:t>
            </a:r>
            <a:r>
              <a:rPr lang="en-US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Ojalá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que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hagamos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la </a:t>
            </a:r>
            <a:r>
              <a:rPr lang="en-US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tarea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n-US" sz="3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180975" indent="-180975">
              <a:spcBef>
                <a:spcPct val="20000"/>
              </a:spcBef>
              <a:buClr>
                <a:schemeClr val="accent1"/>
              </a:buClr>
              <a:buSzPct val="80000"/>
              <a:buFont typeface="Arial"/>
              <a:buChar char="•"/>
            </a:pP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Salir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</a:t>
            </a:r>
            <a:r>
              <a:rPr lang="en-US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Ojalá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que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salgan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</a:t>
            </a:r>
            <a:r>
              <a:rPr lang="en-US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aquí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n-US" sz="3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180975" indent="-180975">
              <a:spcBef>
                <a:spcPct val="20000"/>
              </a:spcBef>
              <a:buClr>
                <a:schemeClr val="accent1"/>
              </a:buClr>
              <a:buSzPct val="80000"/>
              <a:buFont typeface="Arial"/>
              <a:buChar char="•"/>
            </a:pP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Venir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</a:t>
            </a:r>
            <a:r>
              <a:rPr lang="en-US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Ojalá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que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él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venga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 la gala.</a:t>
            </a:r>
            <a:endParaRPr lang="en-US" sz="3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180975" indent="-180975">
              <a:spcBef>
                <a:spcPct val="20000"/>
              </a:spcBef>
              <a:buClr>
                <a:schemeClr val="accent1"/>
              </a:buClr>
              <a:buSzPct val="80000"/>
              <a:buFont typeface="Arial"/>
              <a:buChar char="•"/>
            </a:pP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Decir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</a:t>
            </a:r>
            <a:r>
              <a:rPr lang="en-US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Ojalá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que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Uds. </a:t>
            </a:r>
            <a:r>
              <a:rPr lang="en-US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digan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la </a:t>
            </a:r>
            <a:r>
              <a:rPr lang="en-US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verdad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n-US" sz="3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180975" indent="-180975">
              <a:spcBef>
                <a:spcPct val="20000"/>
              </a:spcBef>
              <a:buClr>
                <a:schemeClr val="accent1"/>
              </a:buClr>
              <a:buSzPct val="80000"/>
              <a:buFont typeface="Arial"/>
              <a:buChar char="•"/>
            </a:pP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Tener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</a:t>
            </a:r>
            <a:r>
              <a:rPr lang="en-US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Ojalá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que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tengamos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la </a:t>
            </a:r>
            <a:r>
              <a:rPr lang="en-US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tarea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n-US" sz="3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180975" indent="-180975">
              <a:spcBef>
                <a:spcPct val="20000"/>
              </a:spcBef>
              <a:buClr>
                <a:schemeClr val="accent1"/>
              </a:buClr>
              <a:buSzPct val="80000"/>
              <a:buFont typeface="Arial"/>
              <a:buChar char="•"/>
            </a:pP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Traer: </a:t>
            </a:r>
            <a:r>
              <a:rPr lang="en-US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Ojalá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que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traiga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un pastel.</a:t>
            </a:r>
            <a:endParaRPr lang="en-US" sz="3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8461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F22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r>
              <a:rPr lang="en-US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The </a:t>
            </a:r>
            <a:r>
              <a:rPr lang="ja-JP" altLang="en-US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altLang="ja-JP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Z</a:t>
            </a:r>
            <a:r>
              <a:rPr lang="ja-JP" altLang="en-US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r>
              <a:rPr lang="en-US" altLang="ja-JP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Group: (Verbs that end </a:t>
            </a:r>
            <a:r>
              <a:rPr lang="mr-IN" altLang="ja-JP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–</a:t>
            </a:r>
            <a:r>
              <a:rPr lang="en-US" altLang="ja-JP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CIR/-CER</a:t>
            </a:r>
            <a:r>
              <a:rPr lang="en-US" altLang="ja-JP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)</a:t>
            </a:r>
            <a:endParaRPr lang="en-US" altLang="ja-JP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irregulares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" y="2023430"/>
            <a:ext cx="9143999" cy="2640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2250" indent="-222250">
              <a:spcBef>
                <a:spcPct val="20000"/>
              </a:spcBef>
              <a:buClr>
                <a:schemeClr val="accent1"/>
              </a:buClr>
              <a:buSzPct val="80000"/>
              <a:buFont typeface="Arial"/>
              <a:buChar char="•"/>
            </a:pP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Introducir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</a:t>
            </a:r>
            <a:r>
              <a:rPr lang="en-US" sz="36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Ojalá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que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me </a:t>
            </a:r>
            <a:r>
              <a:rPr lang="en-US" sz="36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introduzcan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222250" indent="-222250">
              <a:spcBef>
                <a:spcPct val="20000"/>
              </a:spcBef>
              <a:buClr>
                <a:schemeClr val="accent1"/>
              </a:buClr>
              <a:buSzPct val="80000"/>
              <a:buFont typeface="Arial"/>
              <a:buChar char="•"/>
            </a:pP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*</a:t>
            </a:r>
            <a:r>
              <a:rPr lang="en-US" sz="3600" u="sng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Conocer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</a:t>
            </a:r>
            <a:r>
              <a:rPr lang="en-US" sz="36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Ojalá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que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conozcas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 mi </a:t>
            </a:r>
            <a:r>
              <a:rPr lang="en-US" sz="36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madre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222250" indent="-222250">
              <a:spcBef>
                <a:spcPct val="20000"/>
              </a:spcBef>
              <a:buClr>
                <a:schemeClr val="accent1"/>
              </a:buClr>
              <a:buSzPct val="80000"/>
              <a:buFont typeface="Arial"/>
              <a:buChar char="•"/>
            </a:pP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Producir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</a:t>
            </a:r>
            <a:r>
              <a:rPr lang="en-US" sz="36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Ojalá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que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produzcas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algo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222250" indent="-222250">
              <a:spcBef>
                <a:spcPct val="20000"/>
              </a:spcBef>
              <a:buClr>
                <a:schemeClr val="accent1"/>
              </a:buClr>
              <a:buSzPct val="80000"/>
              <a:buFont typeface="Arial"/>
              <a:buChar char="•"/>
            </a:pPr>
            <a:r>
              <a:rPr lang="en-US" sz="36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Ofrecer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</a:t>
            </a:r>
            <a:r>
              <a:rPr lang="en-US" sz="36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Ojalá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que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ofrezcamos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algo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6651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F22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  <a:spcAft>
                <a:spcPts val="3000"/>
              </a:spcAft>
            </a:pP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The following verbs are irregular and don’t follow a pattern:</a:t>
            </a:r>
          </a:p>
          <a:p>
            <a:pPr marL="523875" indent="-241300" algn="l">
              <a:lnSpc>
                <a:spcPct val="90000"/>
              </a:lnSpc>
              <a:buFont typeface="Arial"/>
              <a:buChar char="•"/>
            </a:pPr>
            <a:r>
              <a:rPr lang="en-US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Ser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: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Ojalá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que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seas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simpático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  <a:endParaRPr lang="en-US" sz="36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523875" indent="-241300" algn="l">
              <a:lnSpc>
                <a:spcPct val="90000"/>
              </a:lnSpc>
              <a:buFont typeface="Arial"/>
              <a:buChar char="•"/>
            </a:pP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: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Ojalá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que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vayan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a casa.</a:t>
            </a:r>
            <a:endParaRPr lang="en-US" sz="36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523875" indent="-241300" algn="l">
              <a:lnSpc>
                <a:spcPct val="90000"/>
              </a:lnSpc>
              <a:buFont typeface="Arial"/>
              <a:buChar char="•"/>
            </a:pP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Saber: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Ojalá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que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sepamos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la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verdad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  <a:endParaRPr lang="en-US" sz="36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523875" indent="-241300" algn="l">
              <a:lnSpc>
                <a:spcPct val="90000"/>
              </a:lnSpc>
              <a:buFont typeface="Arial"/>
              <a:buChar char="•"/>
            </a:pP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Estar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: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Ojalá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que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estés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bien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  <a:endParaRPr lang="en-US" altLang="ja-JP" sz="36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523875" indent="-241300" algn="l">
              <a:lnSpc>
                <a:spcPct val="90000"/>
              </a:lnSpc>
              <a:buFont typeface="Arial"/>
              <a:buChar char="•"/>
            </a:pP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Dar: </a:t>
            </a:r>
            <a:r>
              <a:rPr lang="en-US" altLang="ja-JP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¡</a:t>
            </a:r>
            <a:r>
              <a:rPr lang="en-US" altLang="ja-JP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Ojalá</a:t>
            </a:r>
            <a:r>
              <a:rPr lang="en-US" altLang="ja-JP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que</a:t>
            </a:r>
            <a:r>
              <a:rPr lang="en-US" altLang="ja-JP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me </a:t>
            </a:r>
            <a:r>
              <a:rPr lang="en-US" altLang="ja-JP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dé</a:t>
            </a:r>
            <a:r>
              <a:rPr lang="en-US" altLang="ja-JP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un </a:t>
            </a:r>
            <a:r>
              <a:rPr lang="en-US" altLang="ja-JP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regalo</a:t>
            </a:r>
            <a:r>
              <a:rPr lang="en-US" altLang="ja-JP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r>
              <a:rPr lang="en-US" altLang="ja-JP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Ojalá</a:t>
            </a:r>
            <a:r>
              <a:rPr lang="en-US" altLang="ja-JP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que</a:t>
            </a:r>
            <a:r>
              <a:rPr lang="en-US" altLang="ja-JP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me des </a:t>
            </a:r>
            <a:r>
              <a:rPr lang="en-US" altLang="ja-JP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algo</a:t>
            </a:r>
            <a:r>
              <a:rPr lang="en-US" altLang="ja-JP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sz="36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Super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Irregulars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9162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F22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Super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Irregulars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4" name="Picture 3" descr="Screen Shot 2019-05-07 at 9.40.02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73" y="1789671"/>
            <a:ext cx="8746305" cy="365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306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F22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Remember: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The subjunctive (el </a:t>
            </a: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subjuntivo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) is a mood in Spanish (not a tense). It is used to express desires, doubts, emotions, and uncertainties.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subjuntivo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6573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F22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Autofit/>
          </a:bodyPr>
          <a:lstStyle/>
          <a:p>
            <a:pPr algn="l" defTabSz="914400">
              <a:spcBef>
                <a:spcPts val="0"/>
              </a:spcBef>
              <a:spcAft>
                <a:spcPts val="4800"/>
              </a:spcAft>
              <a:defRPr/>
            </a:pP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1. Ojalá que tú   ________ (jugar) al tenis.</a:t>
            </a:r>
          </a:p>
          <a:p>
            <a:pPr marR="0" lvl="0" algn="l" defTabSz="914400" eaLnBrk="1" fontAlgn="auto" latinLnBrk="0" hangingPunct="1">
              <a:spcBef>
                <a:spcPts val="0"/>
              </a:spcBef>
              <a:spcAft>
                <a:spcPts val="3000"/>
              </a:spcAft>
              <a:buClrTx/>
              <a:buSzTx/>
              <a:tabLst/>
              <a:defRPr/>
            </a:pP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2. Ojalá que ella no  ________(ser) antipática.</a:t>
            </a:r>
          </a:p>
          <a:p>
            <a:pPr marL="409575" lvl="0" indent="-409575" algn="l" defTabSz="914400">
              <a:spcBef>
                <a:spcPts val="0"/>
              </a:spcBef>
              <a:spcAft>
                <a:spcPts val="3000"/>
              </a:spcAft>
              <a:defRPr/>
            </a:pP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3. Ojalá que </a:t>
            </a:r>
            <a:r>
              <a:rPr lang="es-ES_tradnl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nosostros</a:t>
            </a: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____________ (dormir) toda la noche.</a:t>
            </a:r>
          </a:p>
          <a:p>
            <a:pPr marL="409575" lvl="0" indent="-409575" algn="l" defTabSz="914400">
              <a:spcBef>
                <a:spcPts val="0"/>
              </a:spcBef>
              <a:spcAft>
                <a:spcPts val="3000"/>
              </a:spcAft>
              <a:defRPr/>
            </a:pP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4. Ojalá que nosotros ________ (pensar) ir.</a:t>
            </a:r>
          </a:p>
          <a:p>
            <a:pPr marL="409575" lvl="0" indent="-409575" algn="l" defTabSz="914400">
              <a:spcBef>
                <a:spcPts val="0"/>
              </a:spcBef>
              <a:spcAft>
                <a:spcPts val="4800"/>
              </a:spcAft>
              <a:defRPr/>
            </a:pP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5. Ojalá que ellos  ________ (ir) a la gala.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10954" y="1171783"/>
            <a:ext cx="1663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juegues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39925" y="2286000"/>
            <a:ext cx="1505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n>
                  <a:solidFill>
                    <a:srgbClr val="6600CD"/>
                  </a:solidFill>
                </a:ln>
              </a:rPr>
              <a:t>sea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62400" y="3097175"/>
            <a:ext cx="2731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durmamos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39925" y="4456374"/>
            <a:ext cx="2302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pensemos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00400" y="5334000"/>
            <a:ext cx="1860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vayan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54736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F22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Autofit/>
          </a:bodyPr>
          <a:lstStyle/>
          <a:p>
            <a:pPr algn="l" defTabSz="914400">
              <a:spcBef>
                <a:spcPts val="0"/>
              </a:spcBef>
              <a:spcAft>
                <a:spcPts val="4800"/>
              </a:spcAft>
              <a:defRPr/>
            </a:pP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6. Ojalá que Ud.  _______ (conocer) a Susana.</a:t>
            </a:r>
          </a:p>
          <a:p>
            <a:pPr marR="0" lvl="0" algn="l" defTabSz="914400" eaLnBrk="1" fontAlgn="auto" latinLnBrk="0" hangingPunct="1">
              <a:spcBef>
                <a:spcPts val="0"/>
              </a:spcBef>
              <a:spcAft>
                <a:spcPts val="4800"/>
              </a:spcAft>
              <a:buClrTx/>
              <a:buSzTx/>
              <a:tabLst/>
              <a:defRPr/>
            </a:pP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7. Ojalá que tú  ________(hacer) la cama.</a:t>
            </a:r>
          </a:p>
          <a:p>
            <a:pPr marL="409575" lvl="0" indent="-409575" algn="l" defTabSz="914400">
              <a:spcBef>
                <a:spcPts val="0"/>
              </a:spcBef>
              <a:spcAft>
                <a:spcPts val="4800"/>
              </a:spcAft>
              <a:defRPr/>
            </a:pP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8. Ojalá que yo ________ (saber) la respuesta.</a:t>
            </a:r>
          </a:p>
          <a:p>
            <a:pPr marL="409575" indent="-409575" algn="l" defTabSz="914400">
              <a:spcBef>
                <a:spcPts val="0"/>
              </a:spcBef>
              <a:spcAft>
                <a:spcPts val="4800"/>
              </a:spcAft>
              <a:defRPr/>
            </a:pPr>
            <a:r>
              <a:rPr lang="es-ES_tradnl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9</a:t>
            </a: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Ojalá que tú  __________ (estar) en clase.</a:t>
            </a:r>
          </a:p>
          <a:p>
            <a:pPr marL="409575" lvl="0" indent="-409575" algn="l" defTabSz="914400">
              <a:spcBef>
                <a:spcPts val="0"/>
              </a:spcBef>
              <a:spcAft>
                <a:spcPts val="4800"/>
              </a:spcAft>
              <a:defRPr/>
            </a:pP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10. Ojalá que ellos ________ (dar) una fiesta.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83122" y="1204749"/>
            <a:ext cx="1663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conozca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91335" y="2217638"/>
            <a:ext cx="1505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hagas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83122" y="3405204"/>
            <a:ext cx="1936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sepa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83122" y="4460163"/>
            <a:ext cx="2232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estés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62347" y="5576404"/>
            <a:ext cx="1860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n>
                  <a:solidFill>
                    <a:srgbClr val="6600CD"/>
                  </a:solidFill>
                </a:ln>
              </a:rPr>
              <a:t>den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447964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F22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41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Use the subjunctive to indicate that a situation is not actually happening, but something you </a:t>
            </a:r>
            <a:r>
              <a:rPr lang="en-US" sz="41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want</a:t>
            </a:r>
            <a:r>
              <a:rPr lang="en-US" sz="41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to happen, </a:t>
            </a:r>
            <a:r>
              <a:rPr lang="en-US" sz="41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hope</a:t>
            </a:r>
            <a:r>
              <a:rPr lang="en-US" sz="41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to happen, are </a:t>
            </a:r>
            <a:r>
              <a:rPr lang="en-US" sz="41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uncertain</a:t>
            </a:r>
            <a:r>
              <a:rPr lang="en-US" sz="41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about it happening, etc.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subjuntivo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1614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F22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41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Here is an acronym for the uses of the subjunctive - </a:t>
            </a:r>
            <a:r>
              <a:rPr lang="en-US" sz="4100" b="1" dirty="0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WEIRDO</a:t>
            </a:r>
            <a:r>
              <a:rPr lang="en-US" sz="41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marL="735013" indent="-155575" algn="l">
              <a:buFont typeface="Arial"/>
              <a:buChar char="•"/>
            </a:pPr>
            <a:r>
              <a:rPr lang="en-US" sz="4100" b="1" dirty="0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W</a:t>
            </a:r>
            <a:r>
              <a:rPr lang="en-US" sz="41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ishes</a:t>
            </a:r>
          </a:p>
          <a:p>
            <a:pPr marL="735013" indent="-155575" algn="l">
              <a:buFont typeface="Arial"/>
              <a:buChar char="•"/>
            </a:pPr>
            <a:r>
              <a:rPr lang="en-US" sz="4100" b="1" dirty="0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</a:t>
            </a:r>
            <a:r>
              <a:rPr lang="en-US" sz="41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motions</a:t>
            </a:r>
          </a:p>
          <a:p>
            <a:pPr marL="735013" indent="-155575" algn="l">
              <a:buFont typeface="Arial"/>
              <a:buChar char="•"/>
            </a:pPr>
            <a:r>
              <a:rPr lang="en-US" sz="4100" b="1" dirty="0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41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mpersonal expressions</a:t>
            </a:r>
          </a:p>
          <a:p>
            <a:pPr marL="735013" indent="-155575" algn="l">
              <a:buFont typeface="Arial"/>
              <a:buChar char="•"/>
            </a:pPr>
            <a:r>
              <a:rPr lang="en-US" sz="4100" b="1" dirty="0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R</a:t>
            </a:r>
            <a:r>
              <a:rPr lang="en-US" sz="41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equests</a:t>
            </a:r>
          </a:p>
          <a:p>
            <a:pPr marL="735013" indent="-155575" algn="l">
              <a:buFont typeface="Arial"/>
              <a:buChar char="•"/>
            </a:pPr>
            <a:r>
              <a:rPr lang="en-US" sz="4100" b="1" dirty="0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</a:t>
            </a:r>
            <a:r>
              <a:rPr lang="en-US" sz="41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oubt</a:t>
            </a:r>
          </a:p>
          <a:p>
            <a:pPr marL="735013" indent="-155575" algn="l">
              <a:buFont typeface="Arial"/>
              <a:buChar char="•"/>
            </a:pPr>
            <a:r>
              <a:rPr lang="en-US" sz="4100" b="1" dirty="0" err="1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</a:t>
            </a:r>
            <a:r>
              <a:rPr lang="en-US" sz="41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jalá</a:t>
            </a:r>
            <a:endParaRPr lang="en-US" sz="3700" b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subjuntivo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2438400" y="5943600"/>
            <a:ext cx="2205923" cy="467971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24874" y="5702001"/>
            <a:ext cx="33423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The one we will be doing this unit!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82011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  <p:bldP spid="4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F22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41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Ojalá</a:t>
            </a:r>
            <a:r>
              <a:rPr lang="en-US" sz="41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1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que.</a:t>
            </a:r>
            <a:r>
              <a:rPr lang="en-US" sz="41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.. means “Oh how I wish that...” or “I hope that...”</a:t>
            </a:r>
          </a:p>
          <a:p>
            <a:pPr marL="342900" indent="-342900" algn="l">
              <a:buFont typeface="Arial"/>
              <a:buChar char="•"/>
            </a:pPr>
            <a:r>
              <a:rPr lang="en-US" sz="4100" b="1" dirty="0" err="1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Ojalá</a:t>
            </a:r>
            <a:r>
              <a:rPr lang="en-US" sz="4100" b="1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100" b="1" dirty="0" err="1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que</a:t>
            </a:r>
            <a:r>
              <a:rPr lang="en-US" sz="4100" b="1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1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is a trigger for the subjunctive.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Ojalá que</a:t>
            </a:r>
            <a:r>
              <a:rPr lang="mr-IN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…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4917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F22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3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Stem-changing verbs in the present tense have a stem-change in the subjunctive.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sz="32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Stem-changing verbs that end in </a:t>
            </a:r>
            <a:r>
              <a:rPr lang="mr-IN" sz="3200" b="1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–</a:t>
            </a:r>
            <a:r>
              <a:rPr lang="en-US" sz="3200" b="1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AR </a:t>
            </a:r>
            <a:r>
              <a:rPr lang="en-US" sz="32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or </a:t>
            </a:r>
            <a:r>
              <a:rPr lang="mr-IN" sz="3200" b="1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–</a:t>
            </a:r>
            <a:r>
              <a:rPr lang="en-US" sz="3200" b="1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ER </a:t>
            </a:r>
            <a:r>
              <a:rPr lang="en-US" sz="32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will work like </a:t>
            </a:r>
            <a:r>
              <a:rPr lang="en-US" sz="3200" b="1" dirty="0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boot verbs </a:t>
            </a:r>
            <a:r>
              <a:rPr lang="en-US" sz="32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in the subjunctive.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sz="32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Stem-changing verbs that end in </a:t>
            </a:r>
            <a:r>
              <a:rPr lang="mr-IN" sz="3200" b="1" dirty="0" smtClean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–</a:t>
            </a:r>
            <a:r>
              <a:rPr lang="en-US" sz="3200" b="1" dirty="0" smtClean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IR </a:t>
            </a:r>
            <a:r>
              <a:rPr lang="en-US" sz="32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will follow slightly different rules.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Stem-change Verbs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8578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F22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Pensar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think</a:t>
            </a:r>
            <a:endParaRPr lang="es-ES_tradnl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-AR/-ER Stem-change Verbs: E-IE</a:t>
            </a:r>
            <a:endParaRPr lang="es-ES_tradnl" sz="5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92343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/>
                <a:gridCol w="2650702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21596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8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8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15968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7DE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587142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</a:t>
                      </a:r>
                      <a:r>
                        <a:rPr lang="en-US" sz="3200" i="0" noProof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ie</a:t>
                      </a:r>
                      <a:r>
                        <a:rPr lang="en-US" sz="3200" i="0" noProof="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nse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855164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</a:t>
                      </a:r>
                      <a:r>
                        <a:rPr lang="en-US" sz="3200" i="0" noProof="0" dirty="0" err="1" smtClean="0">
                          <a:solidFill>
                            <a:srgbClr val="E46C0A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ie</a:t>
                      </a: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nses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186724"/>
              </p:ext>
            </p:extLst>
          </p:nvPr>
        </p:nvGraphicFramePr>
        <p:xfrm>
          <a:off x="1560384" y="44958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</a:t>
                      </a:r>
                      <a:r>
                        <a:rPr lang="en-US" sz="3200" i="0" noProof="0" dirty="0" err="1" smtClean="0">
                          <a:solidFill>
                            <a:srgbClr val="E46C0A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ie</a:t>
                      </a: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nse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919046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</a:t>
                      </a:r>
                      <a:r>
                        <a:rPr lang="en-US" sz="3200" i="0" noProof="0" dirty="0" err="1" smtClean="0">
                          <a:solidFill>
                            <a:srgbClr val="3366FF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nsemos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562597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</a:t>
                      </a:r>
                      <a:r>
                        <a:rPr lang="en-US" sz="3200" i="0" noProof="0" dirty="0" err="1" smtClean="0">
                          <a:solidFill>
                            <a:srgbClr val="3366FF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nséis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952569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</a:t>
                      </a:r>
                      <a:r>
                        <a:rPr lang="en-US" sz="3200" noProof="0" dirty="0" err="1" smtClean="0">
                          <a:solidFill>
                            <a:srgbClr val="E46C0A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ie</a:t>
                      </a: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nsen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5" name="Picture 14" descr="Cross - Pacing Spanish 2 Avancemos(6)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5" t="6049" r="2566" b="37128"/>
          <a:stretch/>
        </p:blipFill>
        <p:spPr>
          <a:xfrm>
            <a:off x="-76200" y="2133600"/>
            <a:ext cx="8690350" cy="3896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349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F22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Contar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count; to tell</a:t>
            </a:r>
            <a:endParaRPr lang="es-ES_tradnl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 fontScale="90000"/>
          </a:bodyPr>
          <a:lstStyle/>
          <a:p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-AR/-ER Stem-change Verbs: O-UE</a:t>
            </a:r>
            <a:endParaRPr lang="es-ES_tradnl" sz="5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386174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/>
                <a:gridCol w="2650702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21596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8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8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15968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7DE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546098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</a:t>
                      </a:r>
                      <a:r>
                        <a:rPr lang="en-US" sz="3200" i="0" noProof="0" dirty="0" err="1" smtClean="0">
                          <a:solidFill>
                            <a:srgbClr val="E46C0A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ue</a:t>
                      </a:r>
                      <a:r>
                        <a:rPr lang="en-US" sz="3200" i="0" noProof="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nte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112251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</a:t>
                      </a:r>
                      <a:r>
                        <a:rPr lang="en-US" sz="3200" i="0" noProof="0" dirty="0" err="1" smtClean="0">
                          <a:solidFill>
                            <a:srgbClr val="E46C0A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ue</a:t>
                      </a: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ntes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890930"/>
              </p:ext>
            </p:extLst>
          </p:nvPr>
        </p:nvGraphicFramePr>
        <p:xfrm>
          <a:off x="1560384" y="44958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</a:t>
                      </a:r>
                      <a:r>
                        <a:rPr lang="en-US" sz="3200" i="0" noProof="0" dirty="0" err="1" smtClean="0">
                          <a:solidFill>
                            <a:srgbClr val="E46C0A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ue</a:t>
                      </a: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nte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472672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</a:t>
                      </a:r>
                      <a:r>
                        <a:rPr lang="en-US" sz="3200" i="0" noProof="0" dirty="0" err="1" smtClean="0">
                          <a:solidFill>
                            <a:srgbClr val="3366FF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</a:t>
                      </a: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ntemos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18017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</a:t>
                      </a:r>
                      <a:r>
                        <a:rPr lang="en-US" sz="3200" i="0" noProof="0" dirty="0" err="1" smtClean="0">
                          <a:solidFill>
                            <a:srgbClr val="3366FF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</a:t>
                      </a: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ntéis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734552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</a:t>
                      </a:r>
                      <a:r>
                        <a:rPr lang="en-US" sz="3200" noProof="0" dirty="0" err="1" smtClean="0">
                          <a:solidFill>
                            <a:srgbClr val="E46C0A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ue</a:t>
                      </a: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nten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5" name="Picture 14" descr="Cross - Pacing Spanish 2 Avancemos(6)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5" t="6049" r="2566" b="37128"/>
          <a:stretch/>
        </p:blipFill>
        <p:spPr>
          <a:xfrm>
            <a:off x="-76200" y="2133600"/>
            <a:ext cx="8690350" cy="3896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541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F22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Jugar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play</a:t>
            </a:r>
            <a:endParaRPr lang="es-ES_tradnl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 fontScale="90000"/>
          </a:bodyPr>
          <a:lstStyle/>
          <a:p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-AR/-ER Stem-change Verbs: U-UE</a:t>
            </a:r>
            <a:endParaRPr lang="es-ES_tradnl" sz="5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28367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/>
                <a:gridCol w="2650702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21596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8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8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15968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7DE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086133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j</a:t>
                      </a:r>
                      <a:r>
                        <a:rPr lang="en-US" sz="3200" i="0" noProof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ue</a:t>
                      </a:r>
                      <a:r>
                        <a:rPr lang="en-US" sz="32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gu</a:t>
                      </a:r>
                      <a:r>
                        <a:rPr lang="en-US" sz="3200" i="0" noProof="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723850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j</a:t>
                      </a:r>
                      <a:r>
                        <a:rPr lang="en-US" sz="3200" i="0" noProof="0" dirty="0" err="1" smtClean="0">
                          <a:solidFill>
                            <a:srgbClr val="E46C0A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ue</a:t>
                      </a:r>
                      <a:r>
                        <a:rPr lang="en-US" sz="32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gu</a:t>
                      </a: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es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984723"/>
              </p:ext>
            </p:extLst>
          </p:nvPr>
        </p:nvGraphicFramePr>
        <p:xfrm>
          <a:off x="1560384" y="44958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j</a:t>
                      </a:r>
                      <a:r>
                        <a:rPr lang="en-US" sz="3200" i="0" noProof="0" dirty="0" err="1" smtClean="0">
                          <a:solidFill>
                            <a:srgbClr val="E46C0A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ue</a:t>
                      </a:r>
                      <a:r>
                        <a:rPr lang="en-US" sz="32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gu</a:t>
                      </a: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372097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j</a:t>
                      </a:r>
                      <a:r>
                        <a:rPr lang="en-US" sz="3200" i="0" noProof="0" dirty="0" err="1" smtClean="0">
                          <a:solidFill>
                            <a:srgbClr val="0000FF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</a:t>
                      </a:r>
                      <a:r>
                        <a:rPr lang="en-US" sz="32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gu</a:t>
                      </a: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emos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197582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j</a:t>
                      </a:r>
                      <a:r>
                        <a:rPr lang="en-US" sz="3200" i="0" noProof="0" dirty="0" err="1" smtClean="0">
                          <a:solidFill>
                            <a:srgbClr val="0000FF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</a:t>
                      </a:r>
                      <a:r>
                        <a:rPr lang="en-US" sz="32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gu</a:t>
                      </a: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éis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221316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j</a:t>
                      </a:r>
                      <a:r>
                        <a:rPr lang="en-US" sz="3200" noProof="0" dirty="0" err="1" smtClean="0">
                          <a:solidFill>
                            <a:srgbClr val="E46C0A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ue</a:t>
                      </a:r>
                      <a:r>
                        <a:rPr lang="en-US" sz="320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gu</a:t>
                      </a: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en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5" name="Picture 14" descr="Cross - Pacing Spanish 2 Avancemos(6)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5" t="6049" r="2566" b="37128"/>
          <a:stretch/>
        </p:blipFill>
        <p:spPr>
          <a:xfrm>
            <a:off x="-76200" y="2133600"/>
            <a:ext cx="8690350" cy="3896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031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21589</TotalTime>
  <Words>1098</Words>
  <Application>Microsoft Macintosh PowerPoint</Application>
  <PresentationFormat>On-screen Show (4:3)</PresentationFormat>
  <Paragraphs>247</Paragraphs>
  <Slides>21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Unidad 6</vt:lpstr>
      <vt:lpstr>El subjuntivo</vt:lpstr>
      <vt:lpstr>El subjuntivo</vt:lpstr>
      <vt:lpstr>El subjuntivo</vt:lpstr>
      <vt:lpstr>Ojalá que…</vt:lpstr>
      <vt:lpstr>Stem-change Verbs</vt:lpstr>
      <vt:lpstr>-AR/-ER Stem-change Verbs: E-IE</vt:lpstr>
      <vt:lpstr>-AR/-ER Stem-change Verbs: O-UE</vt:lpstr>
      <vt:lpstr>-AR/-ER Stem-change Verbs: U-UE</vt:lpstr>
      <vt:lpstr>Stem-change Verbs</vt:lpstr>
      <vt:lpstr>-IR Stem-change Verbs: E-I</vt:lpstr>
      <vt:lpstr>-IR Stem-change Verbs: E-IE</vt:lpstr>
      <vt:lpstr>-IR Stem-change Verbs: O-UE</vt:lpstr>
      <vt:lpstr>Los verbos irregulares</vt:lpstr>
      <vt:lpstr>Los verbos irregulares</vt:lpstr>
      <vt:lpstr>Los verbos irregulares</vt:lpstr>
      <vt:lpstr>Los verbos irregulares</vt:lpstr>
      <vt:lpstr>The Super Irregulars</vt:lpstr>
      <vt:lpstr>The Super Irregulars</vt:lpstr>
      <vt:lpstr>Prueba de práctica</vt:lpstr>
      <vt:lpstr>Prueba de práctica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180</cp:revision>
  <cp:lastPrinted>2019-05-03T20:00:41Z</cp:lastPrinted>
  <dcterms:created xsi:type="dcterms:W3CDTF">2018-07-09T18:49:29Z</dcterms:created>
  <dcterms:modified xsi:type="dcterms:W3CDTF">2019-05-10T14:48:15Z</dcterms:modified>
</cp:coreProperties>
</file>