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447"/>
    <a:srgbClr val="1C468D"/>
    <a:srgbClr val="2359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7"/>
    <p:restoredTop sz="87383"/>
  </p:normalViewPr>
  <p:slideViewPr>
    <p:cSldViewPr snapToGrid="0" snapToObjects="1">
      <p:cViewPr varScale="1">
        <p:scale>
          <a:sx n="87" d="100"/>
          <a:sy n="87" d="100"/>
        </p:scale>
        <p:origin x="2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27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993388-7A2C-254E-BD88-76BC786359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 dirty="0"/>
              <a:t>Ch.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033AA-1B5E-9848-B92E-E81AD001B9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676D4-D9E9-0B4F-8534-A6F8C668D20F}" type="datetime1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F3354-6F83-DA4E-AEB5-7D7D975B9A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1" dirty="0"/>
              <a:t>Spanish Basic - Ch. 1 - Subjects &amp; Verbs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DDAEC-3250-194A-AF62-41019B3D9C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E69BF-5350-D444-81D2-FBEC30B2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0140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Ch. 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DF94D-7540-9043-B3F6-55322E121BD6}" type="datetime1">
              <a:rPr lang="en-US" smtClean="0"/>
              <a:t>9/17/19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Spanish Basic - Ch. 1 - Subjects &amp;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A3EA2-3F6F-A44B-95BE-D8BBC8A4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932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EDDF94D-7540-9043-B3F6-55322E121BD6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Subjects &amp;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59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EDDF94D-7540-9043-B3F6-55322E121BD6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Subjects &amp;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52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EDDF94D-7540-9043-B3F6-55322E121BD6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Subjects &amp;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74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EDDF94D-7540-9043-B3F6-55322E121BD6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Subjects &amp;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20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EDDF94D-7540-9043-B3F6-55322E121BD6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Subjects &amp;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74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EDDF94D-7540-9043-B3F6-55322E121BD6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Subjects &amp;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71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EDDF94D-7540-9043-B3F6-55322E121BD6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Subjects &amp;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44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EDDF94D-7540-9043-B3F6-55322E121BD6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Subjects &amp;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37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EDDF94D-7540-9043-B3F6-55322E121BD6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Subjects &amp;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25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EDDF94D-7540-9043-B3F6-55322E121BD6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Subjects &amp;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1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6617" y="-185612"/>
            <a:ext cx="9577234" cy="2689099"/>
          </a:xfrm>
        </p:spPr>
        <p:txBody>
          <a:bodyPr anchor="ctr" anchorCtr="1">
            <a:normAutofit/>
          </a:bodyPr>
          <a:lstStyle>
            <a:lvl1pPr algn="ctr">
              <a:defRPr sz="7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9871" y="3314753"/>
            <a:ext cx="6975987" cy="2451866"/>
          </a:xfrm>
        </p:spPr>
        <p:txBody>
          <a:bodyPr>
            <a:normAutofit/>
          </a:bodyPr>
          <a:lstStyle>
            <a:lvl1pPr marL="0" indent="0" algn="ctr">
              <a:buNone/>
              <a:defRPr sz="5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0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1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8872"/>
            <a:ext cx="9500616" cy="137160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371600"/>
            <a:ext cx="8804787" cy="5324167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806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1505" y="-266545"/>
            <a:ext cx="9591981" cy="25350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050" y="2848080"/>
            <a:ext cx="6676563" cy="230591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968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987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9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735" y="-147484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3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9/17/19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7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359B2"/>
            </a:gs>
            <a:gs pos="39000">
              <a:srgbClr val="1C468D"/>
            </a:gs>
            <a:gs pos="100000">
              <a:srgbClr val="0F24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764224"/>
          </a:xfrm>
          <a:prstGeom prst="rect">
            <a:avLst/>
          </a:prstGeom>
          <a:solidFill>
            <a:srgbClr val="0F2447"/>
          </a:solidFill>
          <a:ln w="476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860D-1786-004A-86B6-AA069D6C834D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E09C-CBF2-3943-9088-C4A15A624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000" b="1" dirty="0" err="1"/>
              <a:t>Capítulo</a:t>
            </a:r>
            <a:r>
              <a:rPr lang="en-US" sz="7000" b="1" dirty="0"/>
              <a:t>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AE15A-555E-0248-A1BD-002210D71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dirty="0" err="1"/>
              <a:t>Gramática</a:t>
            </a:r>
            <a:r>
              <a:rPr lang="en-US" sz="5000" b="1" dirty="0"/>
              <a:t> 1</a:t>
            </a:r>
          </a:p>
          <a:p>
            <a:r>
              <a:rPr lang="en-US" sz="5000" b="1" dirty="0" err="1"/>
              <a:t>Sujetos</a:t>
            </a:r>
            <a:r>
              <a:rPr lang="en-US" sz="5000" b="1" dirty="0"/>
              <a:t> y </a:t>
            </a:r>
            <a:r>
              <a:rPr lang="en-US" sz="5000" b="1" dirty="0" err="1"/>
              <a:t>verbos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030872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341F4-C34E-3748-BF0B-F300571A9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Cards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38DFA9-5410-F34E-8D9C-ADB97C3D32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702328"/>
              </p:ext>
            </p:extLst>
          </p:nvPr>
        </p:nvGraphicFramePr>
        <p:xfrm>
          <a:off x="192088" y="1371600"/>
          <a:ext cx="880427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138">
                  <a:extLst>
                    <a:ext uri="{9D8B030D-6E8A-4147-A177-3AD203B41FA5}">
                      <a16:colId xmlns:a16="http://schemas.microsoft.com/office/drawing/2014/main" val="3907225623"/>
                    </a:ext>
                  </a:extLst>
                </a:gridCol>
                <a:gridCol w="4402138">
                  <a:extLst>
                    <a:ext uri="{9D8B030D-6E8A-4147-A177-3AD203B41FA5}">
                      <a16:colId xmlns:a16="http://schemas.microsoft.com/office/drawing/2014/main" val="5468864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Side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Side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319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/>
                        <a:t>Yo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958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You (informal)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73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/>
                        <a:t>Él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562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She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93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/>
                        <a:t>Usted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You (formal)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42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/>
                        <a:t>Nosotros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367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/>
                        <a:t>Vosotros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You all (Spain)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274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/>
                        <a:t>Ellos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They (m or m/f)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970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/>
                        <a:t>Ellas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They (fem.)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886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/>
                        <a:t>Ustedes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You 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522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33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n w="19050">
                  <a:solidFill>
                    <a:srgbClr val="00B050"/>
                  </a:solidFill>
                </a:ln>
              </a:rPr>
              <a:t>Verbs = Action Words</a:t>
            </a:r>
          </a:p>
          <a:p>
            <a:r>
              <a:rPr lang="en-US" dirty="0">
                <a:ln w="19050">
                  <a:solidFill>
                    <a:srgbClr val="00B050"/>
                  </a:solidFill>
                </a:ln>
              </a:rPr>
              <a:t>Verbs</a:t>
            </a:r>
            <a:r>
              <a:rPr lang="en-US" dirty="0">
                <a:ln w="19050">
                  <a:solidFill>
                    <a:schemeClr val="tx1"/>
                  </a:solidFill>
                </a:ln>
              </a:rPr>
              <a:t> </a:t>
            </a:r>
            <a:r>
              <a:rPr lang="en-US" dirty="0"/>
              <a:t>– the action word of the sentence. Like dance, sing, or talk. </a:t>
            </a:r>
          </a:p>
          <a:p>
            <a:r>
              <a:rPr lang="en-US" dirty="0"/>
              <a:t>Am/is/are are also verbs.</a:t>
            </a:r>
          </a:p>
          <a:p>
            <a:pPr lvl="1"/>
            <a:r>
              <a:rPr lang="en-US" sz="4000" dirty="0"/>
              <a:t>Susana </a:t>
            </a:r>
            <a:r>
              <a:rPr lang="en-US" sz="4000" dirty="0">
                <a:ln w="19050">
                  <a:solidFill>
                    <a:srgbClr val="00B050"/>
                  </a:solidFill>
                </a:ln>
              </a:rPr>
              <a:t>es</a:t>
            </a:r>
            <a:r>
              <a:rPr lang="en-US" sz="4000" dirty="0"/>
              <a:t> </a:t>
            </a:r>
            <a:r>
              <a:rPr lang="en-US" sz="4000" dirty="0" err="1"/>
              <a:t>estudiante</a:t>
            </a:r>
            <a:r>
              <a:rPr lang="en-US" sz="4000" dirty="0"/>
              <a:t>.</a:t>
            </a:r>
          </a:p>
          <a:p>
            <a:pPr lvl="1"/>
            <a:r>
              <a:rPr lang="en-US" sz="4000" dirty="0"/>
              <a:t>Susana </a:t>
            </a:r>
            <a:r>
              <a:rPr lang="en-US" sz="4000" dirty="0">
                <a:ln w="19050">
                  <a:solidFill>
                    <a:srgbClr val="00B050"/>
                  </a:solidFill>
                </a:ln>
              </a:rPr>
              <a:t>is</a:t>
            </a:r>
            <a:r>
              <a:rPr lang="en-US" sz="4000" dirty="0"/>
              <a:t> a </a:t>
            </a:r>
            <a:r>
              <a:rPr lang="en-US" sz="4000"/>
              <a:t>student.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513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n w="19050">
                  <a:solidFill>
                    <a:srgbClr val="C00000"/>
                  </a:solidFill>
                </a:ln>
              </a:rPr>
              <a:t>Subjects = person doing action</a:t>
            </a:r>
          </a:p>
          <a:p>
            <a:r>
              <a:rPr lang="en-US" dirty="0">
                <a:ln w="19050">
                  <a:solidFill>
                    <a:srgbClr val="C00000"/>
                  </a:solidFill>
                </a:ln>
              </a:rPr>
              <a:t>Subject</a:t>
            </a:r>
            <a:r>
              <a:rPr lang="en-US" dirty="0"/>
              <a:t> – noun (person or thing) that is doing the action or being described.</a:t>
            </a:r>
          </a:p>
          <a:p>
            <a:pPr lvl="1"/>
            <a:r>
              <a:rPr lang="en-US" sz="4000" dirty="0">
                <a:ln w="19050">
                  <a:solidFill>
                    <a:srgbClr val="C00000"/>
                  </a:solidFill>
                </a:ln>
              </a:rPr>
              <a:t>Susana</a:t>
            </a:r>
            <a:r>
              <a:rPr lang="en-US" sz="4000" dirty="0"/>
              <a:t> es </a:t>
            </a:r>
            <a:r>
              <a:rPr lang="en-US" sz="4000" dirty="0" err="1"/>
              <a:t>estudiante</a:t>
            </a:r>
            <a:r>
              <a:rPr lang="en-US" sz="4000" dirty="0"/>
              <a:t>.</a:t>
            </a:r>
          </a:p>
          <a:p>
            <a:pPr lvl="1"/>
            <a:r>
              <a:rPr lang="en-US" sz="4000" dirty="0">
                <a:ln w="19050">
                  <a:solidFill>
                    <a:srgbClr val="C00000"/>
                  </a:solidFill>
                </a:ln>
              </a:rPr>
              <a:t>Susana</a:t>
            </a:r>
            <a:r>
              <a:rPr lang="en-US" sz="4000" dirty="0"/>
              <a:t> is a student.</a:t>
            </a:r>
          </a:p>
        </p:txBody>
      </p:sp>
    </p:spTree>
    <p:extLst>
      <p:ext uri="{BB962C8B-B14F-4D97-AF65-F5344CB8AC3E}">
        <p14:creationId xmlns:p14="http://schemas.microsoft.com/office/powerpoint/2010/main" val="17619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A7E25-86E5-E040-99FE-2C4C4AF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ACDAB-DA8E-DA47-B2B7-E31676948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n w="19050">
                  <a:solidFill>
                    <a:srgbClr val="7030A0"/>
                  </a:solidFill>
                </a:ln>
              </a:rPr>
              <a:t>Pronouns replace nouns</a:t>
            </a:r>
          </a:p>
          <a:p>
            <a:r>
              <a:rPr lang="en-US" dirty="0">
                <a:ln w="19050">
                  <a:solidFill>
                    <a:srgbClr val="7030A0"/>
                  </a:solidFill>
                </a:ln>
              </a:rPr>
              <a:t>Pronouns</a:t>
            </a:r>
            <a:r>
              <a:rPr lang="en-US" dirty="0"/>
              <a:t> – replace the nouns in the sentence to shorten it.</a:t>
            </a:r>
          </a:p>
          <a:p>
            <a:r>
              <a:rPr lang="en-US" dirty="0"/>
              <a:t>They help avoid repetition.</a:t>
            </a:r>
          </a:p>
          <a:p>
            <a:pPr lvl="1"/>
            <a:r>
              <a:rPr lang="en-US" sz="4000" dirty="0">
                <a:ln w="19050">
                  <a:solidFill>
                    <a:srgbClr val="7030A0"/>
                  </a:solidFill>
                </a:ln>
              </a:rPr>
              <a:t>Ella</a:t>
            </a:r>
            <a:r>
              <a:rPr lang="en-US" sz="4000" dirty="0"/>
              <a:t> es </a:t>
            </a:r>
            <a:r>
              <a:rPr lang="en-US" sz="4000" dirty="0" err="1"/>
              <a:t>estudiante</a:t>
            </a:r>
            <a:r>
              <a:rPr lang="en-US" sz="4000" dirty="0"/>
              <a:t>.</a:t>
            </a:r>
          </a:p>
          <a:p>
            <a:pPr lvl="1"/>
            <a:r>
              <a:rPr lang="en-US" sz="4000" dirty="0">
                <a:ln w="19050">
                  <a:solidFill>
                    <a:srgbClr val="7030A0"/>
                  </a:solidFill>
                </a:ln>
              </a:rPr>
              <a:t>She</a:t>
            </a:r>
            <a:r>
              <a:rPr lang="en-US" sz="4000" dirty="0"/>
              <a:t> is a student.</a:t>
            </a:r>
          </a:p>
        </p:txBody>
      </p:sp>
    </p:spTree>
    <p:extLst>
      <p:ext uri="{BB962C8B-B14F-4D97-AF65-F5344CB8AC3E}">
        <p14:creationId xmlns:p14="http://schemas.microsoft.com/office/powerpoint/2010/main" val="142899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A7E25-86E5-E040-99FE-2C4C4AF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Pronouns - Singular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ACDAB-DA8E-DA47-B2B7-E31676948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US" dirty="0" err="1">
                <a:ln w="19050">
                  <a:solidFill>
                    <a:srgbClr val="7030A0"/>
                  </a:solidFill>
                </a:ln>
              </a:rPr>
              <a:t>Yo</a:t>
            </a:r>
            <a:r>
              <a:rPr lang="en-US" dirty="0">
                <a:ln w="19050">
                  <a:noFill/>
                </a:ln>
              </a:rPr>
              <a:t> – I</a:t>
            </a:r>
          </a:p>
          <a:p>
            <a:pPr>
              <a:spcAft>
                <a:spcPts val="3000"/>
              </a:spcAft>
            </a:pPr>
            <a:r>
              <a:rPr lang="en-US" dirty="0">
                <a:ln w="19050">
                  <a:solidFill>
                    <a:srgbClr val="7030A0"/>
                  </a:solidFill>
                </a:ln>
              </a:rPr>
              <a:t>Tú</a:t>
            </a:r>
            <a:r>
              <a:rPr lang="en-US" dirty="0"/>
              <a:t> – You (informal)</a:t>
            </a:r>
          </a:p>
          <a:p>
            <a:pPr>
              <a:spcAft>
                <a:spcPts val="1200"/>
              </a:spcAft>
            </a:pPr>
            <a:r>
              <a:rPr lang="en-US" dirty="0" err="1">
                <a:ln w="19050">
                  <a:solidFill>
                    <a:srgbClr val="7030A0"/>
                  </a:solidFill>
                </a:ln>
              </a:rPr>
              <a:t>Él</a:t>
            </a:r>
            <a:r>
              <a:rPr lang="en-US" dirty="0">
                <a:ln w="19050">
                  <a:solidFill>
                    <a:srgbClr val="7030A0"/>
                  </a:solidFill>
                </a:ln>
              </a:rPr>
              <a:t> </a:t>
            </a:r>
            <a:r>
              <a:rPr lang="en-US" dirty="0"/>
              <a:t>– He</a:t>
            </a:r>
          </a:p>
          <a:p>
            <a:pPr>
              <a:spcAft>
                <a:spcPts val="1200"/>
              </a:spcAft>
            </a:pPr>
            <a:r>
              <a:rPr lang="en-US" dirty="0">
                <a:ln w="19050">
                  <a:solidFill>
                    <a:srgbClr val="7030A0"/>
                  </a:solidFill>
                </a:ln>
              </a:rPr>
              <a:t>Ella</a:t>
            </a:r>
            <a:r>
              <a:rPr lang="en-US" dirty="0"/>
              <a:t> – She</a:t>
            </a:r>
          </a:p>
          <a:p>
            <a:pPr>
              <a:spcAft>
                <a:spcPts val="1200"/>
              </a:spcAft>
            </a:pPr>
            <a:r>
              <a:rPr lang="en-US" dirty="0" err="1">
                <a:ln w="19050">
                  <a:solidFill>
                    <a:srgbClr val="7030A0"/>
                  </a:solidFill>
                </a:ln>
              </a:rPr>
              <a:t>Usted</a:t>
            </a:r>
            <a:r>
              <a:rPr lang="en-US" dirty="0"/>
              <a:t> – You (formal)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AE9764B-67DC-7A4C-8025-861792F0B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1729" y="2271252"/>
            <a:ext cx="8539316" cy="0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F62437F-997B-2F48-9244-11C054FE2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1729" y="3389671"/>
            <a:ext cx="8539316" cy="0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66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A7E25-86E5-E040-99FE-2C4C4AF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Pronouns - Plural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ACDAB-DA8E-DA47-B2B7-E31676948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US" dirty="0" err="1">
                <a:ln w="19050">
                  <a:solidFill>
                    <a:srgbClr val="7030A0"/>
                  </a:solidFill>
                </a:ln>
              </a:rPr>
              <a:t>Nosotros</a:t>
            </a:r>
            <a:r>
              <a:rPr lang="en-US" dirty="0">
                <a:ln w="19050">
                  <a:solidFill>
                    <a:srgbClr val="7030A0"/>
                  </a:solidFill>
                </a:ln>
              </a:rPr>
              <a:t>/</a:t>
            </a:r>
            <a:r>
              <a:rPr lang="en-US" dirty="0" err="1">
                <a:ln w="19050">
                  <a:solidFill>
                    <a:srgbClr val="7030A0"/>
                  </a:solidFill>
                </a:ln>
              </a:rPr>
              <a:t>Nosotras</a:t>
            </a:r>
            <a:r>
              <a:rPr lang="en-US" dirty="0">
                <a:ln w="19050">
                  <a:noFill/>
                </a:ln>
              </a:rPr>
              <a:t> – We</a:t>
            </a:r>
          </a:p>
          <a:p>
            <a:pPr>
              <a:spcAft>
                <a:spcPts val="3000"/>
              </a:spcAft>
            </a:pPr>
            <a:r>
              <a:rPr lang="en-US" dirty="0" err="1">
                <a:ln w="19050">
                  <a:solidFill>
                    <a:srgbClr val="7030A0"/>
                  </a:solidFill>
                </a:ln>
              </a:rPr>
              <a:t>Vosotros</a:t>
            </a:r>
            <a:r>
              <a:rPr lang="en-US" dirty="0">
                <a:ln w="19050">
                  <a:solidFill>
                    <a:srgbClr val="7030A0"/>
                  </a:solidFill>
                </a:ln>
              </a:rPr>
              <a:t>/</a:t>
            </a:r>
            <a:r>
              <a:rPr lang="en-US" dirty="0" err="1">
                <a:ln w="19050">
                  <a:solidFill>
                    <a:srgbClr val="7030A0"/>
                  </a:solidFill>
                </a:ln>
              </a:rPr>
              <a:t>Vosotras</a:t>
            </a:r>
            <a:r>
              <a:rPr lang="en-US" dirty="0"/>
              <a:t> – You all (plural, Spain only)</a:t>
            </a:r>
          </a:p>
          <a:p>
            <a:pPr>
              <a:spcAft>
                <a:spcPts val="1200"/>
              </a:spcAft>
            </a:pPr>
            <a:r>
              <a:rPr lang="en-US" dirty="0" err="1">
                <a:ln w="19050">
                  <a:solidFill>
                    <a:srgbClr val="7030A0"/>
                  </a:solidFill>
                </a:ln>
              </a:rPr>
              <a:t>Ellos</a:t>
            </a:r>
            <a:r>
              <a:rPr lang="en-US" dirty="0">
                <a:ln w="19050">
                  <a:solidFill>
                    <a:srgbClr val="7030A0"/>
                  </a:solidFill>
                </a:ln>
              </a:rPr>
              <a:t> </a:t>
            </a:r>
            <a:r>
              <a:rPr lang="en-US" dirty="0"/>
              <a:t>– They (boys, or boys &amp; girls)</a:t>
            </a:r>
          </a:p>
          <a:p>
            <a:pPr>
              <a:spcAft>
                <a:spcPts val="1200"/>
              </a:spcAft>
            </a:pPr>
            <a:r>
              <a:rPr lang="en-US" dirty="0" err="1">
                <a:ln w="19050">
                  <a:solidFill>
                    <a:srgbClr val="7030A0"/>
                  </a:solidFill>
                </a:ln>
              </a:rPr>
              <a:t>Ellas</a:t>
            </a:r>
            <a:r>
              <a:rPr lang="en-US" dirty="0"/>
              <a:t> – They (girls only)</a:t>
            </a:r>
          </a:p>
          <a:p>
            <a:pPr>
              <a:spcAft>
                <a:spcPts val="1200"/>
              </a:spcAft>
            </a:pPr>
            <a:r>
              <a:rPr lang="en-US" dirty="0" err="1">
                <a:ln w="19050">
                  <a:solidFill>
                    <a:srgbClr val="7030A0"/>
                  </a:solidFill>
                </a:ln>
              </a:rPr>
              <a:t>Ustedes</a:t>
            </a:r>
            <a:r>
              <a:rPr lang="en-US" dirty="0"/>
              <a:t> – You all (more than 1 person)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A5E4FB6-93A5-A94B-94E6-D21EC4F67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1729" y="2271252"/>
            <a:ext cx="8539316" cy="0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D5DC35-9377-1045-8992-7542FAB3A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1729" y="3699388"/>
            <a:ext cx="8539316" cy="0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36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9DE3D-C7E3-1049-A263-20E2A551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84787-0B0D-134A-823A-482606AA8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Spanish, subjects and pronouns can be left off.</a:t>
            </a:r>
          </a:p>
          <a:p>
            <a:pPr lvl="1"/>
            <a:r>
              <a:rPr lang="en-US" dirty="0">
                <a:ln w="19050">
                  <a:solidFill>
                    <a:srgbClr val="C00000"/>
                  </a:solidFill>
                </a:ln>
              </a:rPr>
              <a:t>Susana</a:t>
            </a:r>
            <a:r>
              <a:rPr lang="en-US" dirty="0"/>
              <a:t> es </a:t>
            </a:r>
            <a:r>
              <a:rPr lang="en-US" dirty="0" err="1"/>
              <a:t>estudiante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ln w="19050">
                  <a:solidFill>
                    <a:srgbClr val="7030A0"/>
                  </a:solidFill>
                </a:ln>
              </a:rPr>
              <a:t>Ella</a:t>
            </a:r>
            <a:r>
              <a:rPr lang="en-US" dirty="0"/>
              <a:t> es </a:t>
            </a:r>
            <a:r>
              <a:rPr lang="en-US" dirty="0" err="1"/>
              <a:t>estudiante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Es </a:t>
            </a:r>
            <a:r>
              <a:rPr lang="en-US" dirty="0" err="1"/>
              <a:t>estudiante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44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94B5-B3D9-2747-8564-8FC72DF2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Práctica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E34B7-3BB0-EB4B-94C7-7B2191D31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Yo</a:t>
            </a:r>
            <a:r>
              <a:rPr lang="en-US" dirty="0"/>
              <a:t> soy de Cuba.</a:t>
            </a:r>
          </a:p>
          <a:p>
            <a:pPr lvl="1"/>
            <a:r>
              <a:rPr lang="en-US" dirty="0">
                <a:ln>
                  <a:solidFill>
                    <a:srgbClr val="C00000"/>
                  </a:solidFill>
                </a:ln>
              </a:rPr>
              <a:t>Subject =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Yo</a:t>
            </a:r>
            <a:endParaRPr lang="en-US" dirty="0">
              <a:ln>
                <a:solidFill>
                  <a:srgbClr val="C00000"/>
                </a:solidFill>
              </a:ln>
            </a:endParaRPr>
          </a:p>
          <a:p>
            <a:pPr lvl="1">
              <a:spcAft>
                <a:spcPts val="4800"/>
              </a:spcAft>
            </a:pPr>
            <a:r>
              <a:rPr lang="en-US" dirty="0">
                <a:ln>
                  <a:solidFill>
                    <a:srgbClr val="00B050"/>
                  </a:solidFill>
                </a:ln>
              </a:rPr>
              <a:t>Verb = soy</a:t>
            </a:r>
          </a:p>
          <a:p>
            <a:r>
              <a:rPr lang="en-US" dirty="0"/>
              <a:t>Ramón es mi </a:t>
            </a:r>
            <a:r>
              <a:rPr lang="en-US"/>
              <a:t>mejor</a:t>
            </a:r>
            <a:r>
              <a:rPr lang="en-US" dirty="0"/>
              <a:t> amigo.</a:t>
            </a:r>
          </a:p>
          <a:p>
            <a:pPr lvl="1"/>
            <a:r>
              <a:rPr lang="en-US" dirty="0">
                <a:ln>
                  <a:solidFill>
                    <a:srgbClr val="C00000"/>
                  </a:solidFill>
                </a:ln>
              </a:rPr>
              <a:t>Subject = Ramón</a:t>
            </a:r>
          </a:p>
          <a:p>
            <a:pPr lvl="1"/>
            <a:r>
              <a:rPr lang="en-US" dirty="0">
                <a:ln>
                  <a:solidFill>
                    <a:srgbClr val="00B050"/>
                  </a:solidFill>
                </a:ln>
              </a:rPr>
              <a:t>Verb = es</a:t>
            </a:r>
          </a:p>
        </p:txBody>
      </p:sp>
    </p:spTree>
    <p:extLst>
      <p:ext uri="{BB962C8B-B14F-4D97-AF65-F5344CB8AC3E}">
        <p14:creationId xmlns:p14="http://schemas.microsoft.com/office/powerpoint/2010/main" val="268939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94B5-B3D9-2747-8564-8FC72DF2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Práctica</a:t>
            </a:r>
            <a:r>
              <a:rPr lang="en-US" dirty="0"/>
              <a:t>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E34B7-3BB0-EB4B-94C7-7B2191D31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Él</a:t>
            </a:r>
            <a:r>
              <a:rPr lang="en-US" dirty="0"/>
              <a:t> es de Madrid, </a:t>
            </a:r>
            <a:r>
              <a:rPr lang="en-US" dirty="0" err="1"/>
              <a:t>España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ln>
                  <a:solidFill>
                    <a:srgbClr val="C00000"/>
                  </a:solidFill>
                </a:ln>
              </a:rPr>
              <a:t>Subject =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Él</a:t>
            </a:r>
            <a:endParaRPr lang="en-US" dirty="0">
              <a:ln>
                <a:solidFill>
                  <a:srgbClr val="C00000"/>
                </a:solidFill>
              </a:ln>
            </a:endParaRPr>
          </a:p>
          <a:p>
            <a:pPr lvl="1">
              <a:spcAft>
                <a:spcPts val="4800"/>
              </a:spcAft>
            </a:pPr>
            <a:r>
              <a:rPr lang="en-US" dirty="0">
                <a:ln>
                  <a:solidFill>
                    <a:srgbClr val="00B050"/>
                  </a:solidFill>
                </a:ln>
              </a:rPr>
              <a:t>Verb = es</a:t>
            </a:r>
          </a:p>
          <a:p>
            <a:r>
              <a:rPr lang="en-US" dirty="0" err="1"/>
              <a:t>Está</a:t>
            </a:r>
            <a:r>
              <a:rPr lang="en-US" dirty="0"/>
              <a:t> bien hoy.</a:t>
            </a:r>
          </a:p>
          <a:p>
            <a:pPr lvl="1"/>
            <a:r>
              <a:rPr lang="en-US" dirty="0">
                <a:ln>
                  <a:solidFill>
                    <a:srgbClr val="C00000"/>
                  </a:solidFill>
                </a:ln>
              </a:rPr>
              <a:t>Subject =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él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(Ramón)</a:t>
            </a:r>
          </a:p>
          <a:p>
            <a:pPr lvl="1"/>
            <a:r>
              <a:rPr lang="en-US" dirty="0">
                <a:ln>
                  <a:solidFill>
                    <a:srgbClr val="00B050"/>
                  </a:solidFill>
                </a:ln>
              </a:rPr>
              <a:t>Verb = </a:t>
            </a:r>
            <a:r>
              <a:rPr lang="en-US" dirty="0" err="1">
                <a:ln>
                  <a:solidFill>
                    <a:srgbClr val="00B050"/>
                  </a:solidFill>
                </a:ln>
              </a:rPr>
              <a:t>está</a:t>
            </a:r>
            <a:endParaRPr lang="en-US" dirty="0">
              <a:ln>
                <a:solidFill>
                  <a:srgbClr val="00B05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2444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s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ss" id="{4D0900FA-E8ED-9449-9B09-BD88C7EBBC87}" vid="{EB465C24-2072-D54C-85D7-73C27EDCD2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458</Words>
  <Application>Microsoft Macintosh PowerPoint</Application>
  <PresentationFormat>On-screen Show (4:3)</PresentationFormat>
  <Paragraphs>114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Cross</vt:lpstr>
      <vt:lpstr>Capítulo 1</vt:lpstr>
      <vt:lpstr>Verbs</vt:lpstr>
      <vt:lpstr>Subjects</vt:lpstr>
      <vt:lpstr>Pronouns</vt:lpstr>
      <vt:lpstr>Spanish Pronouns - Singular</vt:lpstr>
      <vt:lpstr>Spanish Pronouns - Plural</vt:lpstr>
      <vt:lpstr>Subject Usage</vt:lpstr>
      <vt:lpstr>Práctica</vt:lpstr>
      <vt:lpstr>Práctica (cont.)</vt:lpstr>
      <vt:lpstr>Flash Cards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</dc:title>
  <dc:creator>Kristen Cross</dc:creator>
  <cp:lastModifiedBy>Kristen Cross</cp:lastModifiedBy>
  <cp:revision>11</cp:revision>
  <cp:lastPrinted>2019-08-10T00:45:57Z</cp:lastPrinted>
  <dcterms:created xsi:type="dcterms:W3CDTF">2019-08-09T23:25:52Z</dcterms:created>
  <dcterms:modified xsi:type="dcterms:W3CDTF">2019-09-17T16:02:06Z</dcterms:modified>
</cp:coreProperties>
</file>