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9" r:id="rId3"/>
    <p:sldId id="258" r:id="rId4"/>
    <p:sldId id="284" r:id="rId5"/>
    <p:sldId id="285" r:id="rId6"/>
    <p:sldId id="286" r:id="rId7"/>
    <p:sldId id="259" r:id="rId8"/>
    <p:sldId id="260" r:id="rId9"/>
    <p:sldId id="261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3FF"/>
    <a:srgbClr val="B9CEF6"/>
    <a:srgbClr val="522284"/>
    <a:srgbClr val="59268F"/>
    <a:srgbClr val="692FA8"/>
    <a:srgbClr val="CCBFD6"/>
    <a:srgbClr val="E2D5FF"/>
    <a:srgbClr val="F2E3FF"/>
    <a:srgbClr val="F2F6FF"/>
    <a:srgbClr val="A27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76"/>
    <p:restoredTop sz="87378"/>
  </p:normalViewPr>
  <p:slideViewPr>
    <p:cSldViewPr snapToGrid="0" snapToObjects="1">
      <p:cViewPr varScale="1">
        <p:scale>
          <a:sx n="87" d="100"/>
          <a:sy n="87" d="100"/>
        </p:scale>
        <p:origin x="416" y="192"/>
      </p:cViewPr>
      <p:guideLst/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/>
              <a:t>Ch. 2</a:t>
            </a:r>
            <a:endParaRPr lang="en-US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B4EDF-D6E7-E748-AFD0-A80937684619}" type="datetime1">
              <a:rPr lang="en-US" smtClean="0"/>
              <a:t>11/12/21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/>
              <a:t>Spanish Basic - Ch. 2 - Age &amp; Birthdays + Tener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F3920-3D8E-F146-A15E-A5AF7664FEFD}" type="datetime1">
              <a:rPr lang="en-US" smtClean="0"/>
              <a:t>11/12/21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3BFD48A-C18F-5344-BDF0-A034B669334D}" type="datetime1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C0863A3-C264-5940-9669-CFC6C05BB3F4}" type="datetime1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AA8BF13-A2A3-8D45-ADBB-B0273CEBD2AE}" type="datetime1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0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E372701-C5A5-774E-81F5-CEE74B4A78FC}" type="datetime1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355FE8-C404-E845-9FC6-8702C7E31333}" type="datetime1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2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2F76C98-5F46-8640-ACC1-433A572E17C0}" type="datetime1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2 - Age &amp; Birthdays +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00B0F0"/>
            </a:gs>
            <a:gs pos="39000">
              <a:srgbClr val="0070C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  <a:solidFill>
            <a:srgbClr val="002060"/>
          </a:solidFill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000">
              <a:srgbClr val="0070C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002060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Age &amp; Birthdays</a:t>
            </a:r>
            <a:endParaRPr lang="en-US" sz="5000" b="1" i="1" dirty="0"/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5CA4B976-7B17-4743-9801-7066FA3D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5000">
                <a:latin typeface="Calisto MT" panose="02040603050505030304" pitchFamily="18" charset="77"/>
              </a:rPr>
              <a:t>¿Cuántos años tiene Martín?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7EFB6-7430-B844-B9EC-A3BB7EF95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400"/>
            <a:ext cx="91440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4500" dirty="0">
                <a:latin typeface="Calisto MT" panose="02040603050505030304" pitchFamily="18" charset="77"/>
              </a:rPr>
              <a:t>¿Tiene </a:t>
            </a:r>
            <a:r>
              <a:rPr lang="en-US" altLang="en-US" sz="4500" dirty="0" err="1">
                <a:latin typeface="Calisto MT" panose="02040603050505030304" pitchFamily="18" charset="77"/>
              </a:rPr>
              <a:t>ocho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 o </a:t>
            </a:r>
            <a:r>
              <a:rPr lang="en-US" altLang="en-US" sz="4500" dirty="0" err="1">
                <a:latin typeface="Calisto MT" panose="02040603050505030304" pitchFamily="18" charset="77"/>
              </a:rPr>
              <a:t>treinta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?</a:t>
            </a:r>
          </a:p>
        </p:txBody>
      </p:sp>
      <p:pic>
        <p:nvPicPr>
          <p:cNvPr id="14339" name="Picture 3" descr="Young boy">
            <a:extLst>
              <a:ext uri="{FF2B5EF4-FFF2-40B4-BE49-F238E27FC236}">
                <a16:creationId xmlns:a16="http://schemas.microsoft.com/office/drawing/2014/main" id="{61DB8A7C-4766-8045-AE34-5C5DC496F79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4" t="11560" r="21030"/>
          <a:stretch>
            <a:fillRect/>
          </a:stretch>
        </p:blipFill>
        <p:spPr bwMode="auto">
          <a:xfrm>
            <a:off x="3851275" y="1417639"/>
            <a:ext cx="1900861" cy="428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 descr="Circle around the answer Tiene ocho años">
            <a:extLst>
              <a:ext uri="{FF2B5EF4-FFF2-40B4-BE49-F238E27FC236}">
                <a16:creationId xmlns:a16="http://schemas.microsoft.com/office/drawing/2014/main" id="{285079E2-853A-8F4C-9203-276288CD7E45}"/>
              </a:ext>
            </a:extLst>
          </p:cNvPr>
          <p:cNvSpPr/>
          <p:nvPr/>
        </p:nvSpPr>
        <p:spPr>
          <a:xfrm>
            <a:off x="698270" y="5378016"/>
            <a:ext cx="4322618" cy="105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>
            <a:normAutofit/>
          </a:bodyPr>
          <a:lstStyle/>
          <a:p>
            <a:pPr>
              <a:spcAft>
                <a:spcPts val="5400"/>
              </a:spcAft>
            </a:pPr>
            <a:r>
              <a:rPr lang="en-US" dirty="0">
                <a:ln w="19050">
                  <a:noFill/>
                </a:ln>
              </a:rPr>
              <a:t>1. ¿</a:t>
            </a:r>
            <a:r>
              <a:rPr lang="en-US" dirty="0" err="1">
                <a:ln w="19050">
                  <a:noFill/>
                </a:ln>
              </a:rPr>
              <a:t>Cuántos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años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tienes</a:t>
            </a:r>
            <a:r>
              <a:rPr lang="en-US" dirty="0">
                <a:ln w="19050">
                  <a:noFill/>
                </a:ln>
              </a:rPr>
              <a:t>?___________.</a:t>
            </a:r>
          </a:p>
          <a:p>
            <a:pPr>
              <a:spcAft>
                <a:spcPts val="5400"/>
              </a:spcAft>
            </a:pPr>
            <a:r>
              <a:rPr lang="en-US" dirty="0">
                <a:ln w="19050">
                  <a:noFill/>
                </a:ln>
              </a:rPr>
              <a:t>2. ¿</a:t>
            </a:r>
            <a:r>
              <a:rPr lang="en-US" dirty="0" err="1">
                <a:ln w="19050">
                  <a:noFill/>
                </a:ln>
              </a:rPr>
              <a:t>Cuántos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años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tiene</a:t>
            </a:r>
            <a:r>
              <a:rPr lang="en-US" dirty="0">
                <a:ln w="19050">
                  <a:noFill/>
                </a:ln>
              </a:rPr>
              <a:t> Paquito? (13) _____________________.</a:t>
            </a:r>
          </a:p>
          <a:p>
            <a:pPr>
              <a:spcAft>
                <a:spcPts val="5400"/>
              </a:spcAft>
            </a:pPr>
            <a:r>
              <a:rPr lang="en-US" dirty="0">
                <a:ln w="19050">
                  <a:noFill/>
                </a:ln>
              </a:rPr>
              <a:t>3. ¿</a:t>
            </a:r>
            <a:r>
              <a:rPr lang="en-US" dirty="0" err="1">
                <a:ln w="19050">
                  <a:noFill/>
                </a:ln>
              </a:rPr>
              <a:t>Cuándo</a:t>
            </a:r>
            <a:r>
              <a:rPr lang="en-US" dirty="0">
                <a:ln w="19050">
                  <a:noFill/>
                </a:ln>
              </a:rPr>
              <a:t> es </a:t>
            </a:r>
            <a:r>
              <a:rPr lang="en-US" dirty="0" err="1">
                <a:ln w="19050">
                  <a:noFill/>
                </a:ln>
              </a:rPr>
              <a:t>tu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cumpleaños</a:t>
            </a:r>
            <a:r>
              <a:rPr lang="en-US" dirty="0">
                <a:ln w="19050">
                  <a:noFill/>
                </a:ln>
              </a:rPr>
              <a:t>?_____________________.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5857767" y="1242253"/>
            <a:ext cx="328623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 ___ </a:t>
            </a:r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282876" y="3226375"/>
            <a:ext cx="54274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Paquito </a:t>
            </a:r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</a:t>
            </a:r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trece</a:t>
            </a:r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3421627" y="5111532"/>
            <a:ext cx="557488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 </a:t>
            </a:r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cumpleaños</a:t>
            </a:r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 el ____ de _____.</a:t>
            </a:r>
          </a:p>
        </p:txBody>
      </p:sp>
    </p:spTree>
    <p:extLst>
      <p:ext uri="{BB962C8B-B14F-4D97-AF65-F5344CB8AC3E}">
        <p14:creationId xmlns:p14="http://schemas.microsoft.com/office/powerpoint/2010/main" val="13444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A9CC-8C75-6948-A504-0DFFFD2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Tener – To have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F7CEBE-A37C-4D4B-9F2C-B4E274BF91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268053"/>
              </p:ext>
            </p:extLst>
          </p:nvPr>
        </p:nvGraphicFramePr>
        <p:xfrm>
          <a:off x="169862" y="1578077"/>
          <a:ext cx="880427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9">
                  <a:extLst>
                    <a:ext uri="{9D8B030D-6E8A-4147-A177-3AD203B41FA5}">
                      <a16:colId xmlns:a16="http://schemas.microsoft.com/office/drawing/2014/main" val="1704071607"/>
                    </a:ext>
                  </a:extLst>
                </a:gridCol>
                <a:gridCol w="2647439">
                  <a:extLst>
                    <a:ext uri="{9D8B030D-6E8A-4147-A177-3AD203B41FA5}">
                      <a16:colId xmlns:a16="http://schemas.microsoft.com/office/drawing/2014/main" val="2113257630"/>
                    </a:ext>
                  </a:extLst>
                </a:gridCol>
                <a:gridCol w="2271252">
                  <a:extLst>
                    <a:ext uri="{9D8B030D-6E8A-4147-A177-3AD203B41FA5}">
                      <a16:colId xmlns:a16="http://schemas.microsoft.com/office/drawing/2014/main" val="3956806123"/>
                    </a:ext>
                  </a:extLst>
                </a:gridCol>
                <a:gridCol w="2130886">
                  <a:extLst>
                    <a:ext uri="{9D8B030D-6E8A-4147-A177-3AD203B41FA5}">
                      <a16:colId xmlns:a16="http://schemas.microsoft.com/office/drawing/2014/main" val="3479912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3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9CE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9C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1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0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0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3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 (Ud.)/Él/Ella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9CE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Ustedes (Uds.)/Ellos/Ellas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9C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781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EFC265-7817-9749-9AEF-45ECC8AAB433}"/>
              </a:ext>
            </a:extLst>
          </p:cNvPr>
          <p:cNvSpPr txBox="1"/>
          <p:nvPr/>
        </p:nvSpPr>
        <p:spPr>
          <a:xfrm>
            <a:off x="1961536" y="2109020"/>
            <a:ext cx="1681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E1C528-6925-B349-A08E-612B4654D119}"/>
              </a:ext>
            </a:extLst>
          </p:cNvPr>
          <p:cNvSpPr txBox="1"/>
          <p:nvPr/>
        </p:nvSpPr>
        <p:spPr>
          <a:xfrm>
            <a:off x="2529350" y="2536081"/>
            <a:ext cx="204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 have)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C74AB-900B-034A-A63E-1B28956547A9}"/>
              </a:ext>
            </a:extLst>
          </p:cNvPr>
          <p:cNvSpPr txBox="1"/>
          <p:nvPr/>
        </p:nvSpPr>
        <p:spPr>
          <a:xfrm>
            <a:off x="1961537" y="3229655"/>
            <a:ext cx="1681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EDC1E-B0F1-844E-B22C-FF4BFA37BFC1}"/>
              </a:ext>
            </a:extLst>
          </p:cNvPr>
          <p:cNvSpPr txBox="1"/>
          <p:nvPr/>
        </p:nvSpPr>
        <p:spPr>
          <a:xfrm>
            <a:off x="2529350" y="3755695"/>
            <a:ext cx="204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(You have)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3F510-022A-2D4A-85EB-169BE34E55E4}"/>
              </a:ext>
            </a:extLst>
          </p:cNvPr>
          <p:cNvSpPr txBox="1"/>
          <p:nvPr/>
        </p:nvSpPr>
        <p:spPr>
          <a:xfrm>
            <a:off x="1961537" y="4245078"/>
            <a:ext cx="1135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C83637-412E-3640-BCDD-C0C5BAD3D4BA}"/>
              </a:ext>
            </a:extLst>
          </p:cNvPr>
          <p:cNvSpPr txBox="1"/>
          <p:nvPr/>
        </p:nvSpPr>
        <p:spPr>
          <a:xfrm>
            <a:off x="2182762" y="4659026"/>
            <a:ext cx="2331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(You have/ He has/She has)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CAC872-B1E4-0B45-AD61-B921A5D23C6A}"/>
              </a:ext>
            </a:extLst>
          </p:cNvPr>
          <p:cNvSpPr txBox="1"/>
          <p:nvPr/>
        </p:nvSpPr>
        <p:spPr>
          <a:xfrm>
            <a:off x="6860531" y="2109019"/>
            <a:ext cx="204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Tenemos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6CA6EB-6936-C948-B4AF-477908B7C55E}"/>
              </a:ext>
            </a:extLst>
          </p:cNvPr>
          <p:cNvSpPr txBox="1"/>
          <p:nvPr/>
        </p:nvSpPr>
        <p:spPr>
          <a:xfrm>
            <a:off x="7032341" y="2536081"/>
            <a:ext cx="221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(We have)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B0A544-1A57-124A-8E2C-6BE4FDCCDAA5}"/>
              </a:ext>
            </a:extLst>
          </p:cNvPr>
          <p:cNvSpPr txBox="1"/>
          <p:nvPr/>
        </p:nvSpPr>
        <p:spPr>
          <a:xfrm>
            <a:off x="6889211" y="3165759"/>
            <a:ext cx="151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Tenéis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EE4C6-CDA4-4A41-9711-A595D22C1E42}"/>
              </a:ext>
            </a:extLst>
          </p:cNvPr>
          <p:cNvSpPr txBox="1"/>
          <p:nvPr/>
        </p:nvSpPr>
        <p:spPr>
          <a:xfrm>
            <a:off x="6903574" y="3750736"/>
            <a:ext cx="221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(You all have)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D467F-669D-194D-B5AC-D1C5F3BA5B54}"/>
              </a:ext>
            </a:extLst>
          </p:cNvPr>
          <p:cNvSpPr txBox="1"/>
          <p:nvPr/>
        </p:nvSpPr>
        <p:spPr>
          <a:xfrm>
            <a:off x="6907822" y="4278915"/>
            <a:ext cx="151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5E112B-E597-4C49-A9E8-4DEFFF5F99DF}"/>
              </a:ext>
            </a:extLst>
          </p:cNvPr>
          <p:cNvSpPr txBox="1"/>
          <p:nvPr/>
        </p:nvSpPr>
        <p:spPr>
          <a:xfrm>
            <a:off x="6812427" y="4762721"/>
            <a:ext cx="2331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(You all have/ They have)</a:t>
            </a:r>
          </a:p>
        </p:txBody>
      </p:sp>
    </p:spTree>
    <p:extLst>
      <p:ext uri="{BB962C8B-B14F-4D97-AF65-F5344CB8AC3E}">
        <p14:creationId xmlns:p14="http://schemas.microsoft.com/office/powerpoint/2010/main" val="21723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Your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n w="19050">
                  <a:noFill/>
                </a:ln>
                <a:latin typeface="+mj-lt"/>
              </a:rPr>
              <a:t>Question</a:t>
            </a:r>
            <a:r>
              <a:rPr lang="es-ES_tradnl" b="1" u="sng" dirty="0">
                <a:ln w="19050">
                  <a:noFill/>
                </a:ln>
                <a:latin typeface="+mj-lt"/>
              </a:rPr>
              <a:t>:</a:t>
            </a:r>
            <a:r>
              <a:rPr lang="es-ES_tradnl" b="1" dirty="0">
                <a:ln w="19050">
                  <a:noFill/>
                </a:ln>
                <a:latin typeface="+mj-lt"/>
              </a:rPr>
              <a:t>  </a:t>
            </a:r>
            <a:r>
              <a:rPr lang="es-ES_tradnl" dirty="0">
                <a:ln w="19050">
                  <a:noFill/>
                </a:ln>
                <a:latin typeface="+mj-lt"/>
              </a:rPr>
              <a:t>¿Cuántos años tienes tú?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n w="19050">
                  <a:noFill/>
                </a:ln>
              </a:rPr>
              <a:t>How old are you?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i="1" dirty="0">
                <a:ln w="19050">
                  <a:noFill/>
                </a:ln>
              </a:rPr>
              <a:t>(How many years do you have?)</a:t>
            </a:r>
            <a:endParaRPr lang="en-US" i="1" dirty="0">
              <a:ln w="19050">
                <a:noFill/>
              </a:ln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n w="19050">
                  <a:noFill/>
                </a:ln>
              </a:rPr>
              <a:t>Answer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 </a:t>
            </a:r>
            <a:r>
              <a:rPr lang="es-ES_tradnl" dirty="0">
                <a:ln w="19050">
                  <a:noFill/>
                </a:ln>
                <a:latin typeface="+mj-lt"/>
              </a:rPr>
              <a:t>Yo tengo ________ años.</a:t>
            </a:r>
          </a:p>
        </p:txBody>
      </p:sp>
    </p:spTree>
    <p:extLst>
      <p:ext uri="{BB962C8B-B14F-4D97-AF65-F5344CB8AC3E}">
        <p14:creationId xmlns:p14="http://schemas.microsoft.com/office/powerpoint/2010/main" val="22651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Someone Else’s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8952271" cy="53241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n w="19050">
                  <a:noFill/>
                </a:ln>
              </a:rPr>
              <a:t>Question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 </a:t>
            </a:r>
            <a:r>
              <a:rPr lang="es-ES_tradnl" dirty="0">
                <a:ln w="19050">
                  <a:noFill/>
                </a:ln>
                <a:latin typeface="+mj-lt"/>
              </a:rPr>
              <a:t>¿Cuántos años tiene _____?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n w="19050">
                  <a:noFill/>
                </a:ln>
              </a:rPr>
              <a:t>How old is _____?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i="1" dirty="0">
                <a:ln w="19050">
                  <a:noFill/>
                </a:ln>
              </a:rPr>
              <a:t>(How many years does ___ have?)</a:t>
            </a:r>
            <a:endParaRPr lang="en-US" i="1" dirty="0">
              <a:ln w="19050">
                <a:noFill/>
              </a:ln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n w="19050">
                  <a:noFill/>
                </a:ln>
              </a:rPr>
              <a:t>Answer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  </a:t>
            </a:r>
            <a:r>
              <a:rPr lang="es-ES_tradnl" dirty="0">
                <a:ln w="19050">
                  <a:noFill/>
                </a:ln>
                <a:latin typeface="+mj-lt"/>
              </a:rPr>
              <a:t>Él/Ella tiene ________ años.</a:t>
            </a:r>
          </a:p>
        </p:txBody>
      </p:sp>
    </p:spTree>
    <p:extLst>
      <p:ext uri="{BB962C8B-B14F-4D97-AF65-F5344CB8AC3E}">
        <p14:creationId xmlns:p14="http://schemas.microsoft.com/office/powerpoint/2010/main" val="100519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for Your Birthday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n w="19050">
                  <a:noFill/>
                </a:ln>
              </a:rPr>
              <a:t>Question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</a:t>
            </a:r>
            <a:r>
              <a:rPr lang="es-ES_tradnl" dirty="0">
                <a:ln w="19050">
                  <a:noFill/>
                </a:ln>
                <a:latin typeface="+mj-lt"/>
              </a:rPr>
              <a:t>¿Cuándo es tu cumpleaños?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dirty="0">
                <a:ln w="19050">
                  <a:noFill/>
                </a:ln>
                <a:latin typeface="+mj-lt"/>
              </a:rPr>
              <a:t>When is your birthday?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n w="19050">
                  <a:noFill/>
                </a:ln>
              </a:rPr>
              <a:t>Answer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 </a:t>
            </a:r>
            <a:r>
              <a:rPr lang="es-ES_tradnl" dirty="0">
                <a:ln w="19050">
                  <a:noFill/>
                </a:ln>
                <a:latin typeface="+mj-lt"/>
              </a:rPr>
              <a:t>Mi cumpleaños es el ________ de _________.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A5686-0376-AB48-A8D5-51489A0713B6}"/>
              </a:ext>
            </a:extLst>
          </p:cNvPr>
          <p:cNvSpPr txBox="1"/>
          <p:nvPr/>
        </p:nvSpPr>
        <p:spPr>
          <a:xfrm>
            <a:off x="634180" y="5087726"/>
            <a:ext cx="166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Day (number)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E5E70-1661-3745-9386-C4F61BBF545C}"/>
              </a:ext>
            </a:extLst>
          </p:cNvPr>
          <p:cNvSpPr txBox="1"/>
          <p:nvPr/>
        </p:nvSpPr>
        <p:spPr>
          <a:xfrm>
            <a:off x="3583858" y="5087726"/>
            <a:ext cx="166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month</a:t>
            </a:r>
          </a:p>
        </p:txBody>
      </p:sp>
    </p:spTree>
    <p:extLst>
      <p:ext uri="{BB962C8B-B14F-4D97-AF65-F5344CB8AC3E}">
        <p14:creationId xmlns:p14="http://schemas.microsoft.com/office/powerpoint/2010/main" val="337318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Asking for Someone Else’s Birthday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u="sng" dirty="0">
                <a:ln w="19050">
                  <a:noFill/>
                </a:ln>
              </a:rPr>
              <a:t>Question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 </a:t>
            </a:r>
            <a:r>
              <a:rPr lang="es-ES_tradnl" dirty="0">
                <a:ln w="19050">
                  <a:noFill/>
                </a:ln>
                <a:latin typeface="+mj-lt"/>
              </a:rPr>
              <a:t>¿Cuándo es el cumpleaños de _____?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dirty="0">
                <a:ln w="19050">
                  <a:noFill/>
                </a:ln>
                <a:latin typeface="+mj-lt"/>
              </a:rPr>
              <a:t>When is the birthday of _____?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b="1" u="sng" dirty="0">
                <a:ln w="19050">
                  <a:noFill/>
                </a:ln>
              </a:rPr>
              <a:t>Answer</a:t>
            </a:r>
            <a:r>
              <a:rPr lang="es-ES_tradnl" b="1" u="sng" dirty="0">
                <a:ln w="19050">
                  <a:noFill/>
                </a:ln>
              </a:rPr>
              <a:t>:</a:t>
            </a:r>
            <a:r>
              <a:rPr lang="es-ES_tradnl" b="1" dirty="0">
                <a:ln w="19050">
                  <a:noFill/>
                </a:ln>
              </a:rPr>
              <a:t>  </a:t>
            </a:r>
            <a:r>
              <a:rPr lang="es-ES_tradnl" dirty="0">
                <a:ln w="19050">
                  <a:noFill/>
                </a:ln>
                <a:latin typeface="+mj-lt"/>
              </a:rPr>
              <a:t>El cumpleaños de _________ es el ________ de _________.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dirty="0">
                <a:ln w="19050">
                  <a:noFill/>
                </a:ln>
                <a:latin typeface="+mj-lt"/>
              </a:rPr>
              <a:t>Su cumpleaños es el ___ de ____.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A5686-0376-AB48-A8D5-51489A0713B6}"/>
              </a:ext>
            </a:extLst>
          </p:cNvPr>
          <p:cNvSpPr txBox="1"/>
          <p:nvPr/>
        </p:nvSpPr>
        <p:spPr>
          <a:xfrm>
            <a:off x="1742768" y="5117068"/>
            <a:ext cx="166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Day (number)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E5E70-1661-3745-9386-C4F61BBF545C}"/>
              </a:ext>
            </a:extLst>
          </p:cNvPr>
          <p:cNvSpPr txBox="1"/>
          <p:nvPr/>
        </p:nvSpPr>
        <p:spPr>
          <a:xfrm>
            <a:off x="4724399" y="5117068"/>
            <a:ext cx="166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month</a:t>
            </a:r>
          </a:p>
        </p:txBody>
      </p:sp>
    </p:spTree>
    <p:extLst>
      <p:ext uri="{BB962C8B-B14F-4D97-AF65-F5344CB8AC3E}">
        <p14:creationId xmlns:p14="http://schemas.microsoft.com/office/powerpoint/2010/main" val="21708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D733D293-C6F1-FB44-8DEA-7D7B6C6F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>
                <a:latin typeface="Calisto MT" panose="02040603050505030304" pitchFamily="18" charset="77"/>
              </a:rPr>
              <a:t>¿Cuántos años tiene María?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6AF03-E447-2C4A-B3B6-DAA7D4C71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5486400"/>
            <a:ext cx="80010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4500" dirty="0">
                <a:latin typeface="Calisto MT" panose="02040603050505030304" pitchFamily="18" charset="77"/>
              </a:rPr>
              <a:t>¿Tiene </a:t>
            </a:r>
            <a:r>
              <a:rPr lang="en-US" altLang="en-US" sz="4500" dirty="0" err="1">
                <a:latin typeface="Calisto MT" panose="02040603050505030304" pitchFamily="18" charset="77"/>
              </a:rPr>
              <a:t>cinco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 o </a:t>
            </a:r>
            <a:r>
              <a:rPr lang="en-US" altLang="en-US" sz="4500" dirty="0" err="1">
                <a:latin typeface="Calisto MT" panose="02040603050505030304" pitchFamily="18" charset="77"/>
              </a:rPr>
              <a:t>cincuenta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?</a:t>
            </a:r>
          </a:p>
        </p:txBody>
      </p:sp>
      <p:pic>
        <p:nvPicPr>
          <p:cNvPr id="11267" name="Picture 3" descr="Young girl">
            <a:extLst>
              <a:ext uri="{FF2B5EF4-FFF2-40B4-BE49-F238E27FC236}">
                <a16:creationId xmlns:a16="http://schemas.microsoft.com/office/drawing/2014/main" id="{E9753FFC-082E-6743-8F7D-146A108AE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7" t="9525" b="1462"/>
          <a:stretch>
            <a:fillRect/>
          </a:stretch>
        </p:blipFill>
        <p:spPr bwMode="auto">
          <a:xfrm>
            <a:off x="3487738" y="1674813"/>
            <a:ext cx="24288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 descr="Circle around the answer Tiene cinco años.">
            <a:extLst>
              <a:ext uri="{FF2B5EF4-FFF2-40B4-BE49-F238E27FC236}">
                <a16:creationId xmlns:a16="http://schemas.microsoft.com/office/drawing/2014/main" id="{600455D0-A270-844C-B417-90655A644619}"/>
              </a:ext>
            </a:extLst>
          </p:cNvPr>
          <p:cNvSpPr/>
          <p:nvPr/>
        </p:nvSpPr>
        <p:spPr>
          <a:xfrm>
            <a:off x="1030779" y="5329815"/>
            <a:ext cx="4322618" cy="105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94D89C5E-42BA-C840-98F3-44A88F04E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5000">
                <a:latin typeface="Calisto MT" panose="02040603050505030304" pitchFamily="18" charset="77"/>
              </a:rPr>
              <a:t>¿Cuántos años tiene Carolina?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A8B68-6A79-E94E-85B5-6CF0E7FF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400"/>
            <a:ext cx="91440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4500" dirty="0">
                <a:latin typeface="Calisto MT" panose="02040603050505030304" pitchFamily="18" charset="77"/>
              </a:rPr>
              <a:t>¿Tiene </a:t>
            </a:r>
            <a:r>
              <a:rPr lang="en-US" altLang="en-US" sz="4500" dirty="0" err="1">
                <a:latin typeface="Calisto MT" panose="02040603050505030304" pitchFamily="18" charset="77"/>
              </a:rPr>
              <a:t>siete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 o </a:t>
            </a:r>
            <a:r>
              <a:rPr lang="en-US" altLang="en-US" sz="4500" dirty="0" err="1">
                <a:latin typeface="Calisto MT" panose="02040603050505030304" pitchFamily="18" charset="77"/>
              </a:rPr>
              <a:t>ochenta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?</a:t>
            </a:r>
          </a:p>
        </p:txBody>
      </p:sp>
      <p:pic>
        <p:nvPicPr>
          <p:cNvPr id="12291" name="Picture 4" descr="Old woman">
            <a:extLst>
              <a:ext uri="{FF2B5EF4-FFF2-40B4-BE49-F238E27FC236}">
                <a16:creationId xmlns:a16="http://schemas.microsoft.com/office/drawing/2014/main" id="{75769DC7-8E54-7B4D-B5F0-E68F63542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4" y="1497894"/>
            <a:ext cx="3626052" cy="398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 descr="Circle around the answer ochenta años">
            <a:extLst>
              <a:ext uri="{FF2B5EF4-FFF2-40B4-BE49-F238E27FC236}">
                <a16:creationId xmlns:a16="http://schemas.microsoft.com/office/drawing/2014/main" id="{946EF43F-F610-2245-BDDB-C7D778F56765}"/>
              </a:ext>
            </a:extLst>
          </p:cNvPr>
          <p:cNvSpPr/>
          <p:nvPr/>
        </p:nvSpPr>
        <p:spPr>
          <a:xfrm>
            <a:off x="5203766" y="5360106"/>
            <a:ext cx="3207013" cy="11372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2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FDAB0B6B-B6F8-B149-8982-49DCAF84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5000">
                <a:latin typeface="Calisto MT" panose="02040603050505030304" pitchFamily="18" charset="77"/>
              </a:rPr>
              <a:t>¿Cuántos años tiene Rogelio?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22F0-473F-3041-88F0-78AAC5C55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400"/>
            <a:ext cx="91440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4500" dirty="0">
                <a:latin typeface="Calisto MT" panose="02040603050505030304" pitchFamily="18" charset="77"/>
              </a:rPr>
              <a:t>¿Tiene </a:t>
            </a:r>
            <a:r>
              <a:rPr lang="en-US" altLang="en-US" sz="4500" dirty="0" err="1">
                <a:latin typeface="Calisto MT" panose="02040603050505030304" pitchFamily="18" charset="77"/>
              </a:rPr>
              <a:t>ocho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 o </a:t>
            </a:r>
            <a:r>
              <a:rPr lang="en-US" altLang="en-US" sz="4500" dirty="0" err="1">
                <a:latin typeface="Calisto MT" panose="02040603050505030304" pitchFamily="18" charset="77"/>
              </a:rPr>
              <a:t>noventa</a:t>
            </a:r>
            <a:r>
              <a:rPr lang="en-US" altLang="en-US" sz="4500" dirty="0">
                <a:latin typeface="Calisto MT" panose="02040603050505030304" pitchFamily="18" charset="77"/>
              </a:rPr>
              <a:t> </a:t>
            </a:r>
            <a:r>
              <a:rPr lang="en-US" altLang="en-US" sz="4500" dirty="0" err="1">
                <a:latin typeface="Calisto MT" panose="02040603050505030304" pitchFamily="18" charset="77"/>
              </a:rPr>
              <a:t>años</a:t>
            </a:r>
            <a:r>
              <a:rPr lang="en-US" altLang="en-US" sz="4500" dirty="0">
                <a:latin typeface="Calisto MT" panose="02040603050505030304" pitchFamily="18" charset="77"/>
              </a:rPr>
              <a:t>?</a:t>
            </a:r>
          </a:p>
        </p:txBody>
      </p:sp>
      <p:pic>
        <p:nvPicPr>
          <p:cNvPr id="13315" name="Picture 3" descr="Old man">
            <a:extLst>
              <a:ext uri="{FF2B5EF4-FFF2-40B4-BE49-F238E27FC236}">
                <a16:creationId xmlns:a16="http://schemas.microsoft.com/office/drawing/2014/main" id="{5386AE9A-6A79-444F-89F9-625B25E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1704975"/>
            <a:ext cx="2811462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 descr="Circle around the answer noventa años">
            <a:extLst>
              <a:ext uri="{FF2B5EF4-FFF2-40B4-BE49-F238E27FC236}">
                <a16:creationId xmlns:a16="http://schemas.microsoft.com/office/drawing/2014/main" id="{F770A6A2-9255-754F-94E0-26E5F1CA6899}"/>
              </a:ext>
            </a:extLst>
          </p:cNvPr>
          <p:cNvSpPr/>
          <p:nvPr/>
        </p:nvSpPr>
        <p:spPr>
          <a:xfrm>
            <a:off x="4987637" y="5270500"/>
            <a:ext cx="4322618" cy="105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11168</TotalTime>
  <Words>411</Words>
  <Application>Microsoft Macintosh PowerPoint</Application>
  <PresentationFormat>On-screen Show (4:3)</PresentationFormat>
  <Paragraphs>87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Calisto MT</vt:lpstr>
      <vt:lpstr>Franklin Gothic Book</vt:lpstr>
      <vt:lpstr>Franklin Gothic Medium</vt:lpstr>
      <vt:lpstr>Wingdings 2</vt:lpstr>
      <vt:lpstr>Cross</vt:lpstr>
      <vt:lpstr>Capítulo 2</vt:lpstr>
      <vt:lpstr>Tener – To have</vt:lpstr>
      <vt:lpstr>Asking Your Age</vt:lpstr>
      <vt:lpstr>Asking Someone Else’s Age</vt:lpstr>
      <vt:lpstr>Asking for Your Birthday</vt:lpstr>
      <vt:lpstr>Asking for Someone Else’s Birthday</vt:lpstr>
      <vt:lpstr>¿Cuántos años tiene María?</vt:lpstr>
      <vt:lpstr>¿Cuántos años tiene Carolina?</vt:lpstr>
      <vt:lpstr>¿Cuántos años tiene Rogelio?</vt:lpstr>
      <vt:lpstr>¿Cuántos años tiene Martín?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32</cp:revision>
  <cp:lastPrinted>2019-10-23T13:42:35Z</cp:lastPrinted>
  <dcterms:created xsi:type="dcterms:W3CDTF">2019-08-09T23:25:52Z</dcterms:created>
  <dcterms:modified xsi:type="dcterms:W3CDTF">2021-11-12T20:05:14Z</dcterms:modified>
</cp:coreProperties>
</file>