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8" r:id="rId4"/>
    <p:sldId id="271" r:id="rId5"/>
    <p:sldId id="269" r:id="rId6"/>
    <p:sldId id="259" r:id="rId7"/>
    <p:sldId id="27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284"/>
    <a:srgbClr val="59268F"/>
    <a:srgbClr val="692FA8"/>
    <a:srgbClr val="CCBFD6"/>
    <a:srgbClr val="E2D5FF"/>
    <a:srgbClr val="F2E3FF"/>
    <a:srgbClr val="F2F6FF"/>
    <a:srgbClr val="A270D2"/>
    <a:srgbClr val="362346"/>
    <a:srgbClr val="71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/>
    <p:restoredTop sz="87383"/>
  </p:normalViewPr>
  <p:slideViewPr>
    <p:cSldViewPr snapToGrid="0" snapToObjects="1">
      <p:cViewPr varScale="1">
        <p:scale>
          <a:sx n="87" d="100"/>
          <a:sy n="87" d="100"/>
        </p:scale>
        <p:origin x="1872" y="192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Ch.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D741C-00C2-F449-BF73-3E08B03D8EE2}" type="datetime1">
              <a:rPr lang="en-US" smtClean="0"/>
              <a:t>2/24/20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3 - -AR Verbs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C6B05-4784-9141-A9B8-E66CF69AF604}" type="datetime1">
              <a:rPr lang="en-US" smtClean="0"/>
              <a:t>2/24/20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7C45DAF-B3B8-D44A-9FEC-8127AF97163C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6DD3F1-404F-B443-AF84-72C691A54061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1C16198-05BE-A648-BDFF-7225B0E4EE18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1C16198-05BE-A648-BDFF-7225B0E4EE18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9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E92FD3-06DD-3B45-B9CC-8C1E6CCB6984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2E92FD3-06DD-3B45-B9CC-8C1E6CCB6984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22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BA0D641-1843-A64B-8FD2-2F5BF5BED8B6}" type="datetime1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3 -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362346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362346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2/24/20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/>
              <a:t>Gramática</a:t>
            </a:r>
            <a:endParaRPr lang="en-US" sz="5000" b="1" dirty="0"/>
          </a:p>
          <a:p>
            <a:r>
              <a:rPr lang="en-US" sz="5000" b="1" dirty="0"/>
              <a:t>Los </a:t>
            </a:r>
            <a:r>
              <a:rPr lang="en-US" sz="5000" b="1" dirty="0" err="1"/>
              <a:t>verbos</a:t>
            </a:r>
            <a:r>
              <a:rPr lang="en-US" sz="5000" b="1" dirty="0"/>
              <a:t> -AR</a:t>
            </a:r>
            <a:endParaRPr lang="en-US" sz="5000" b="1" i="1" dirty="0"/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Infinitive of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000" dirty="0">
                <a:ea typeface="ＭＳ Ｐゴシック" panose="020B0600070205080204" pitchFamily="34" charset="-128"/>
              </a:rPr>
              <a:t>-AR verbs are verbs, or action words, that end in “AR” in the infinitive.</a:t>
            </a:r>
          </a:p>
          <a:p>
            <a:r>
              <a:rPr lang="en-US" altLang="en-US" sz="5000" dirty="0">
                <a:ea typeface="ＭＳ Ｐゴシック" panose="020B0600070205080204" pitchFamily="34" charset="-128"/>
              </a:rPr>
              <a:t>Like “</a:t>
            </a:r>
            <a:r>
              <a:rPr lang="en-US" altLang="en-US" sz="5000" dirty="0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To</a:t>
            </a:r>
            <a:r>
              <a:rPr lang="en-US" altLang="en-US" sz="5000" dirty="0">
                <a:ea typeface="ＭＳ Ｐゴシック" panose="020B0600070205080204" pitchFamily="34" charset="-128"/>
              </a:rPr>
              <a:t> talk” - “</a:t>
            </a:r>
            <a:r>
              <a:rPr lang="en-US" altLang="en-US" sz="5000" dirty="0" err="1">
                <a:ea typeface="ＭＳ Ｐゴシック" panose="020B0600070205080204" pitchFamily="34" charset="-128"/>
              </a:rPr>
              <a:t>Habl</a:t>
            </a:r>
            <a:r>
              <a:rPr lang="en-US" altLang="en-US" sz="5000" dirty="0" err="1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ar</a:t>
            </a:r>
            <a:r>
              <a:rPr lang="en-US" altLang="en-US" sz="5000" dirty="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63A6A44-8A99-4C4C-8CF1-D4329A33C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5627376"/>
            <a:ext cx="3581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Infinitives</a:t>
            </a:r>
          </a:p>
        </p:txBody>
      </p:sp>
      <p:cxnSp>
        <p:nvCxnSpPr>
          <p:cNvPr id="5" name="Straight Arrow Connector 7">
            <a:extLst>
              <a:ext uri="{FF2B5EF4-FFF2-40B4-BE49-F238E27FC236}">
                <a16:creationId xmlns:a16="http://schemas.microsoft.com/office/drawing/2014/main" id="{65272206-7DE5-1B43-8E88-3322BC1C5EE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498725" y="4370624"/>
            <a:ext cx="1610535" cy="1295891"/>
          </a:xfrm>
          <a:prstGeom prst="straightConnector1">
            <a:avLst/>
          </a:prstGeom>
          <a:noFill/>
          <a:ln w="133350">
            <a:solidFill>
              <a:schemeClr val="bg1"/>
            </a:solidFill>
            <a:round/>
            <a:headEnd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9">
            <a:extLst>
              <a:ext uri="{FF2B5EF4-FFF2-40B4-BE49-F238E27FC236}">
                <a16:creationId xmlns:a16="http://schemas.microsoft.com/office/drawing/2014/main" id="{DE9C7E92-59B9-1E42-8C79-0B5AB076D87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676558" y="4370625"/>
            <a:ext cx="1403567" cy="1302788"/>
          </a:xfrm>
          <a:prstGeom prst="straightConnector1">
            <a:avLst/>
          </a:prstGeom>
          <a:noFill/>
          <a:ln w="133350">
            <a:solidFill>
              <a:schemeClr val="bg1"/>
            </a:solidFill>
            <a:round/>
            <a:headEnd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a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000" dirty="0">
                <a:ea typeface="ＭＳ Ｐゴシック" panose="020B0600070205080204" pitchFamily="34" charset="-128"/>
              </a:rPr>
              <a:t>Conjugating a verb is when you take the infinitive and change the endings to match each subject.</a:t>
            </a:r>
          </a:p>
        </p:txBody>
      </p:sp>
    </p:spTree>
    <p:extLst>
      <p:ext uri="{BB962C8B-B14F-4D97-AF65-F5344CB8AC3E}">
        <p14:creationId xmlns:p14="http://schemas.microsoft.com/office/powerpoint/2010/main" val="1933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Conjugate a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000" dirty="0">
                <a:ea typeface="ＭＳ Ｐゴシック" panose="020B0600070205080204" pitchFamily="34" charset="-128"/>
              </a:rPr>
              <a:t>Steps:</a:t>
            </a:r>
          </a:p>
          <a:p>
            <a:pPr lvl="1"/>
            <a:r>
              <a:rPr lang="en-US" altLang="en-US" sz="5000" dirty="0">
                <a:ea typeface="ＭＳ Ｐゴシック" panose="020B0600070205080204" pitchFamily="34" charset="-128"/>
              </a:rPr>
              <a:t>1. Take the </a:t>
            </a:r>
            <a:r>
              <a:rPr lang="en-US" altLang="en-US" sz="5000" dirty="0">
                <a:ln>
                  <a:solidFill>
                    <a:srgbClr val="00B050"/>
                  </a:solidFill>
                </a:ln>
                <a:ea typeface="ＭＳ Ｐゴシック" panose="020B0600070205080204" pitchFamily="34" charset="-128"/>
              </a:rPr>
              <a:t>infinitive</a:t>
            </a:r>
          </a:p>
          <a:p>
            <a:pPr lvl="1"/>
            <a:r>
              <a:rPr lang="en-US" altLang="en-US" sz="5000" dirty="0">
                <a:ea typeface="ＭＳ Ｐゴシック" panose="020B0600070205080204" pitchFamily="34" charset="-128"/>
              </a:rPr>
              <a:t>2. </a:t>
            </a:r>
            <a:r>
              <a:rPr lang="en-US" altLang="en-US" sz="5000" dirty="0">
                <a:ln>
                  <a:solidFill>
                    <a:srgbClr val="00B0F0"/>
                  </a:solidFill>
                </a:ln>
                <a:ea typeface="ＭＳ Ｐゴシック" panose="020B0600070205080204" pitchFamily="34" charset="-128"/>
              </a:rPr>
              <a:t>Drop</a:t>
            </a:r>
            <a:r>
              <a:rPr lang="en-US" altLang="en-US" sz="5000" dirty="0">
                <a:ea typeface="ＭＳ Ｐゴシック" panose="020B0600070205080204" pitchFamily="34" charset="-128"/>
              </a:rPr>
              <a:t> the -AR ending</a:t>
            </a:r>
          </a:p>
          <a:p>
            <a:pPr lvl="1"/>
            <a:r>
              <a:rPr lang="en-US" altLang="en-US" sz="5000" dirty="0">
                <a:ea typeface="ＭＳ Ｐゴシック" panose="020B0600070205080204" pitchFamily="34" charset="-128"/>
              </a:rPr>
              <a:t>3. Add the </a:t>
            </a:r>
            <a:r>
              <a:rPr lang="en-US" altLang="en-US" sz="5000" dirty="0">
                <a:ln>
                  <a:solidFill>
                    <a:srgbClr val="FF0000"/>
                  </a:solidFill>
                </a:ln>
                <a:ea typeface="ＭＳ Ｐゴシック" panose="020B0600070205080204" pitchFamily="34" charset="-128"/>
              </a:rPr>
              <a:t>new ending</a:t>
            </a:r>
          </a:p>
        </p:txBody>
      </p:sp>
    </p:spTree>
    <p:extLst>
      <p:ext uri="{BB962C8B-B14F-4D97-AF65-F5344CB8AC3E}">
        <p14:creationId xmlns:p14="http://schemas.microsoft.com/office/powerpoint/2010/main" val="28101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A9CC-8C75-6948-A504-0DFFFD228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Endings for –AR 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F7CEBE-A37C-4D4B-9F2C-B4E274BF91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801404"/>
              </p:ext>
            </p:extLst>
          </p:nvPr>
        </p:nvGraphicFramePr>
        <p:xfrm>
          <a:off x="169862" y="1578077"/>
          <a:ext cx="88042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699">
                  <a:extLst>
                    <a:ext uri="{9D8B030D-6E8A-4147-A177-3AD203B41FA5}">
                      <a16:colId xmlns:a16="http://schemas.microsoft.com/office/drawing/2014/main" val="1704071607"/>
                    </a:ext>
                  </a:extLst>
                </a:gridCol>
                <a:gridCol w="2647439">
                  <a:extLst>
                    <a:ext uri="{9D8B030D-6E8A-4147-A177-3AD203B41FA5}">
                      <a16:colId xmlns:a16="http://schemas.microsoft.com/office/drawing/2014/main" val="2113257630"/>
                    </a:ext>
                  </a:extLst>
                </a:gridCol>
                <a:gridCol w="2271252">
                  <a:extLst>
                    <a:ext uri="{9D8B030D-6E8A-4147-A177-3AD203B41FA5}">
                      <a16:colId xmlns:a16="http://schemas.microsoft.com/office/drawing/2014/main" val="3956806123"/>
                    </a:ext>
                  </a:extLst>
                </a:gridCol>
                <a:gridCol w="2130886">
                  <a:extLst>
                    <a:ext uri="{9D8B030D-6E8A-4147-A177-3AD203B41FA5}">
                      <a16:colId xmlns:a16="http://schemas.microsoft.com/office/drawing/2014/main" val="3479912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36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2D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2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1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2E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 err="1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2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 (Ud.)/Él/Ella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2D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effectLst>
                            <a:outerShdw blurRad="50800" dist="38100" dir="2700000" sx="101000" sy="101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Ustedes (Uds.)/Ellos/Ellas</a:t>
                      </a:r>
                    </a:p>
                  </a:txBody>
                  <a:tcPr>
                    <a:solidFill>
                      <a:srgbClr val="52228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effectLst>
                          <a:outerShdw blurRad="50800" dist="38100" dir="2700000" sx="101000" sy="101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solidFill>
                      <a:srgbClr val="E2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781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EFC265-7817-9749-9AEF-45ECC8AAB433}"/>
              </a:ext>
            </a:extLst>
          </p:cNvPr>
          <p:cNvSpPr txBox="1"/>
          <p:nvPr/>
        </p:nvSpPr>
        <p:spPr>
          <a:xfrm>
            <a:off x="2050025" y="2212256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C74AB-900B-034A-A63E-1B28956547A9}"/>
              </a:ext>
            </a:extLst>
          </p:cNvPr>
          <p:cNvSpPr txBox="1"/>
          <p:nvPr/>
        </p:nvSpPr>
        <p:spPr>
          <a:xfrm>
            <a:off x="2050025" y="3332891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3F510-022A-2D4A-85EB-169BE34E55E4}"/>
              </a:ext>
            </a:extLst>
          </p:cNvPr>
          <p:cNvSpPr txBox="1"/>
          <p:nvPr/>
        </p:nvSpPr>
        <p:spPr>
          <a:xfrm>
            <a:off x="2050025" y="4525290"/>
            <a:ext cx="11356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CAC872-B1E4-0B45-AD61-B921A5D23C6A}"/>
              </a:ext>
            </a:extLst>
          </p:cNvPr>
          <p:cNvSpPr txBox="1"/>
          <p:nvPr/>
        </p:nvSpPr>
        <p:spPr>
          <a:xfrm>
            <a:off x="6949020" y="2271247"/>
            <a:ext cx="2025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amos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0A544-1A57-124A-8E2C-6BE4FDCCDAA5}"/>
              </a:ext>
            </a:extLst>
          </p:cNvPr>
          <p:cNvSpPr txBox="1"/>
          <p:nvPr/>
        </p:nvSpPr>
        <p:spPr>
          <a:xfrm>
            <a:off x="6977699" y="3327987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sz="4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áis</a:t>
            </a:r>
            <a:endParaRPr lang="en-US" sz="4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9D467F-669D-194D-B5AC-D1C5F3BA5B54}"/>
              </a:ext>
            </a:extLst>
          </p:cNvPr>
          <p:cNvSpPr txBox="1"/>
          <p:nvPr/>
        </p:nvSpPr>
        <p:spPr>
          <a:xfrm>
            <a:off x="6996310" y="4559127"/>
            <a:ext cx="1514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-an</a:t>
            </a:r>
          </a:p>
        </p:txBody>
      </p:sp>
    </p:spTree>
    <p:extLst>
      <p:ext uri="{BB962C8B-B14F-4D97-AF65-F5344CB8AC3E}">
        <p14:creationId xmlns:p14="http://schemas.microsoft.com/office/powerpoint/2010/main" val="3858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Conjugation - </a:t>
            </a:r>
            <a:r>
              <a:rPr lang="en-US" dirty="0" err="1"/>
              <a:t>Patinar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>
                <a:ln w="19050">
                  <a:noFill/>
                </a:ln>
              </a:rPr>
              <a:t>1. </a:t>
            </a:r>
            <a:r>
              <a:rPr lang="en-US" altLang="en-US" dirty="0">
                <a:ea typeface="ＭＳ Ｐゴシック" panose="020B0600070205080204" pitchFamily="34" charset="-128"/>
              </a:rPr>
              <a:t>Take infinitive:</a:t>
            </a:r>
          </a:p>
          <a:p>
            <a:pPr>
              <a:buNone/>
            </a:pPr>
            <a:r>
              <a:rPr lang="en-US" altLang="en-US" dirty="0"/>
              <a:t>2. Drop the -AR:</a:t>
            </a:r>
          </a:p>
          <a:p>
            <a:pPr>
              <a:buNone/>
            </a:pPr>
            <a:r>
              <a:rPr lang="en-US" altLang="en-US" dirty="0"/>
              <a:t>3. Add the new ending:</a:t>
            </a:r>
          </a:p>
          <a:p>
            <a:pPr lvl="1">
              <a:spcBef>
                <a:spcPct val="20000"/>
              </a:spcBef>
            </a:pPr>
            <a:r>
              <a:rPr lang="en-US" altLang="en-US" sz="3200" dirty="0" err="1"/>
              <a:t>yo</a:t>
            </a:r>
            <a:r>
              <a:rPr lang="en-US" altLang="en-US" sz="3200" dirty="0"/>
              <a:t> </a:t>
            </a:r>
            <a:r>
              <a:rPr lang="en-US" altLang="en-US" sz="3200" u="sng" dirty="0" err="1"/>
              <a:t>patin</a:t>
            </a:r>
            <a:r>
              <a:rPr lang="en-US" altLang="en-US" sz="3200" u="sng" dirty="0" err="1">
                <a:ln>
                  <a:solidFill>
                    <a:srgbClr val="FF0000"/>
                  </a:solidFill>
                </a:ln>
              </a:rPr>
              <a:t>o</a:t>
            </a:r>
            <a:r>
              <a:rPr lang="en-US" altLang="en-US" sz="3200" dirty="0"/>
              <a:t>  - I skate                          </a:t>
            </a:r>
          </a:p>
          <a:p>
            <a:pPr lvl="1">
              <a:spcBef>
                <a:spcPct val="20000"/>
              </a:spcBef>
            </a:pPr>
            <a:r>
              <a:rPr lang="en-US" altLang="en-US" sz="3200" dirty="0" err="1"/>
              <a:t>t</a:t>
            </a:r>
            <a:r>
              <a:rPr lang="en-US" altLang="ja-JP" sz="3200" dirty="0" err="1"/>
              <a:t>ú</a:t>
            </a:r>
            <a:r>
              <a:rPr lang="en-US" altLang="ja-JP" sz="3200" dirty="0"/>
              <a:t> </a:t>
            </a:r>
            <a:r>
              <a:rPr lang="en-US" altLang="en-US" sz="3200" u="sng" dirty="0"/>
              <a:t>patin</a:t>
            </a:r>
            <a:r>
              <a:rPr lang="en-US" altLang="ja-JP" sz="3200" u="sng" dirty="0">
                <a:ln>
                  <a:solidFill>
                    <a:srgbClr val="FF0000"/>
                  </a:solidFill>
                </a:ln>
              </a:rPr>
              <a:t>as</a:t>
            </a:r>
            <a:r>
              <a:rPr lang="en-US" altLang="ja-JP" sz="3200" dirty="0"/>
              <a:t>   - you </a:t>
            </a:r>
            <a:r>
              <a:rPr lang="en-US" altLang="en-US" sz="3200" dirty="0"/>
              <a:t>skate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él</a:t>
            </a:r>
            <a:r>
              <a:rPr lang="en-US" altLang="ja-JP" sz="3200" dirty="0"/>
              <a:t> </a:t>
            </a:r>
            <a:r>
              <a:rPr lang="en-US" altLang="en-US" sz="3200" u="sng" dirty="0"/>
              <a:t>patin</a:t>
            </a:r>
            <a:r>
              <a:rPr lang="en-US" altLang="ja-JP" sz="3200" u="sng" dirty="0">
                <a:ln>
                  <a:solidFill>
                    <a:srgbClr val="FF0000"/>
                  </a:solidFill>
                </a:ln>
              </a:rPr>
              <a:t>a</a:t>
            </a:r>
            <a:r>
              <a:rPr lang="en-US" altLang="ja-JP" sz="3200" dirty="0"/>
              <a:t>     - he </a:t>
            </a:r>
            <a:r>
              <a:rPr lang="en-US" altLang="en-US" sz="3200" dirty="0"/>
              <a:t>skates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nosotros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patin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amos</a:t>
            </a:r>
            <a:r>
              <a:rPr lang="en-US" altLang="ja-JP" sz="3200" dirty="0"/>
              <a:t>  - we </a:t>
            </a:r>
            <a:r>
              <a:rPr lang="en-US" altLang="en-US" sz="3200" dirty="0"/>
              <a:t>skate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vosotros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patin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áis</a:t>
            </a:r>
            <a:r>
              <a:rPr lang="en-US" altLang="ja-JP" sz="3200" dirty="0"/>
              <a:t>  - you all </a:t>
            </a:r>
            <a:r>
              <a:rPr lang="en-US" altLang="en-US" sz="3200" dirty="0"/>
              <a:t>skate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ellas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patin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an</a:t>
            </a:r>
            <a:r>
              <a:rPr lang="en-US" altLang="ja-JP" sz="3200" dirty="0"/>
              <a:t>   - they </a:t>
            </a:r>
            <a:r>
              <a:rPr lang="en-US" altLang="en-US" sz="3200" dirty="0"/>
              <a:t>skate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4FDCD6CF-7346-C84A-B47B-4C40591A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845" y="13716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u="sng" dirty="0" err="1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Patinar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skate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66A7AD-61FC-6941-8624-D589012D3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708" y="13716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B22A0C"/>
                </a:solidFill>
              </a:rPr>
              <a:t>X</a:t>
            </a:r>
            <a:endParaRPr lang="en-US" alt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B40BF38-E05C-074C-A69C-5283D0FC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039" y="20129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u="sng" dirty="0" err="1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Patin</a:t>
            </a:r>
            <a:r>
              <a:rPr lang="en-US" altLang="en-US" sz="3600" u="sng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altLang="en-US" sz="3600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en-US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(stem)</a:t>
            </a:r>
          </a:p>
        </p:txBody>
      </p:sp>
    </p:spTree>
    <p:extLst>
      <p:ext uri="{BB962C8B-B14F-4D97-AF65-F5344CB8AC3E}">
        <p14:creationId xmlns:p14="http://schemas.microsoft.com/office/powerpoint/2010/main" val="17619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Conjugation - </a:t>
            </a:r>
            <a:r>
              <a:rPr lang="en-US" dirty="0" err="1"/>
              <a:t>Dibujar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>
                <a:ln w="19050">
                  <a:noFill/>
                </a:ln>
              </a:rPr>
              <a:t>1. </a:t>
            </a:r>
            <a:r>
              <a:rPr lang="en-US" altLang="en-US" dirty="0">
                <a:ea typeface="ＭＳ Ｐゴシック" panose="020B0600070205080204" pitchFamily="34" charset="-128"/>
              </a:rPr>
              <a:t>Take infinitive:</a:t>
            </a:r>
          </a:p>
          <a:p>
            <a:pPr>
              <a:buNone/>
            </a:pPr>
            <a:r>
              <a:rPr lang="en-US" altLang="en-US" dirty="0"/>
              <a:t>2. Drop the -AR:</a:t>
            </a:r>
          </a:p>
          <a:p>
            <a:pPr>
              <a:buNone/>
            </a:pPr>
            <a:r>
              <a:rPr lang="en-US" altLang="en-US" dirty="0"/>
              <a:t>3. Add the new ending:</a:t>
            </a:r>
          </a:p>
          <a:p>
            <a:pPr lvl="1">
              <a:spcBef>
                <a:spcPct val="20000"/>
              </a:spcBef>
            </a:pPr>
            <a:r>
              <a:rPr lang="en-US" altLang="en-US" sz="3200" dirty="0" err="1"/>
              <a:t>yo</a:t>
            </a:r>
            <a:r>
              <a:rPr lang="en-US" altLang="en-US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en-US" sz="3200" u="sng" dirty="0" err="1">
                <a:ln>
                  <a:solidFill>
                    <a:srgbClr val="FF0000"/>
                  </a:solidFill>
                </a:ln>
              </a:rPr>
              <a:t>o</a:t>
            </a:r>
            <a:r>
              <a:rPr lang="en-US" altLang="en-US" sz="3200" dirty="0"/>
              <a:t>  - I draw                          </a:t>
            </a:r>
          </a:p>
          <a:p>
            <a:pPr lvl="1">
              <a:spcBef>
                <a:spcPct val="20000"/>
              </a:spcBef>
            </a:pPr>
            <a:r>
              <a:rPr lang="en-US" altLang="en-US" sz="3200" dirty="0" err="1"/>
              <a:t>t</a:t>
            </a:r>
            <a:r>
              <a:rPr lang="en-US" altLang="ja-JP" sz="3200" dirty="0" err="1"/>
              <a:t>ú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as</a:t>
            </a:r>
            <a:r>
              <a:rPr lang="en-US" altLang="ja-JP" sz="3200" dirty="0"/>
              <a:t>   - you </a:t>
            </a:r>
            <a:r>
              <a:rPr lang="en-US" altLang="en-US" sz="3200" dirty="0"/>
              <a:t>draw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él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</a:t>
            </a:r>
            <a:r>
              <a:rPr lang="en-US" altLang="ja-JP" sz="3200" dirty="0"/>
              <a:t>     - he </a:t>
            </a:r>
            <a:r>
              <a:rPr lang="en-US" altLang="en-US" sz="3200" dirty="0"/>
              <a:t>draws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nosotros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amos</a:t>
            </a:r>
            <a:r>
              <a:rPr lang="en-US" altLang="ja-JP" sz="3200" dirty="0"/>
              <a:t>  - we </a:t>
            </a:r>
            <a:r>
              <a:rPr lang="en-US" altLang="en-US" sz="3200" dirty="0"/>
              <a:t>draw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vosotros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áis</a:t>
            </a:r>
            <a:r>
              <a:rPr lang="en-US" altLang="ja-JP" sz="3200" dirty="0"/>
              <a:t>  - you all </a:t>
            </a:r>
            <a:r>
              <a:rPr lang="en-US" altLang="en-US" sz="3200" dirty="0"/>
              <a:t>draw</a:t>
            </a:r>
            <a:endParaRPr lang="en-US" altLang="ja-JP" sz="3200" dirty="0"/>
          </a:p>
          <a:p>
            <a:pPr lvl="1">
              <a:spcBef>
                <a:spcPct val="20000"/>
              </a:spcBef>
            </a:pPr>
            <a:r>
              <a:rPr lang="en-US" altLang="ja-JP" sz="3200" dirty="0" err="1"/>
              <a:t>ellas</a:t>
            </a:r>
            <a:r>
              <a:rPr lang="en-US" altLang="ja-JP" sz="3200" dirty="0"/>
              <a:t> </a:t>
            </a:r>
            <a:r>
              <a:rPr lang="en-US" altLang="en-US" sz="3200" u="sng" dirty="0" err="1"/>
              <a:t>dibuj</a:t>
            </a:r>
            <a:r>
              <a:rPr lang="en-US" altLang="ja-JP" sz="3200" u="sng" dirty="0" err="1">
                <a:ln>
                  <a:solidFill>
                    <a:srgbClr val="FF0000"/>
                  </a:solidFill>
                </a:ln>
              </a:rPr>
              <a:t>an</a:t>
            </a:r>
            <a:r>
              <a:rPr lang="en-US" altLang="ja-JP" sz="3200" dirty="0"/>
              <a:t>   - they </a:t>
            </a:r>
            <a:r>
              <a:rPr lang="en-US" altLang="en-US" sz="3200" dirty="0"/>
              <a:t>draw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4FDCD6CF-7346-C84A-B47B-4C40591A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845" y="13716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u="sng" dirty="0" err="1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Dibujar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to draw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3566A7AD-61FC-6941-8624-D589012D3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708" y="13716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B22A0C"/>
                </a:solidFill>
              </a:rPr>
              <a:t>X</a:t>
            </a:r>
            <a:endParaRPr lang="en-US" altLang="en-US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6B40BF38-E05C-074C-A69C-5283D0FC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039" y="20129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u="sng" dirty="0" err="1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Dibuj</a:t>
            </a:r>
            <a:r>
              <a:rPr lang="en-US" altLang="en-US" sz="3600" u="sng" dirty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n-US" altLang="en-US" sz="3600" dirty="0">
                <a:ln>
                  <a:solidFill>
                    <a:srgbClr val="00B05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en-US" sz="36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(stem)</a:t>
            </a:r>
          </a:p>
        </p:txBody>
      </p:sp>
    </p:spTree>
    <p:extLst>
      <p:ext uri="{BB962C8B-B14F-4D97-AF65-F5344CB8AC3E}">
        <p14:creationId xmlns:p14="http://schemas.microsoft.com/office/powerpoint/2010/main" val="319660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_________(</a:t>
            </a:r>
            <a:r>
              <a:rPr lang="en-US" dirty="0" err="1">
                <a:ln w="19050">
                  <a:noFill/>
                </a:ln>
              </a:rPr>
              <a:t>nadar</a:t>
            </a:r>
            <a:r>
              <a:rPr lang="en-US" dirty="0">
                <a:ln w="19050">
                  <a:noFill/>
                </a:ln>
              </a:rPr>
              <a:t>) </a:t>
            </a:r>
            <a:r>
              <a:rPr lang="en-US" dirty="0" err="1">
                <a:ln w="19050">
                  <a:noFill/>
                </a:ln>
              </a:rPr>
              <a:t>en</a:t>
            </a:r>
            <a:r>
              <a:rPr lang="en-US" dirty="0">
                <a:ln w="19050">
                  <a:noFill/>
                </a:ln>
              </a:rPr>
              <a:t> la piscina.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2. Ellos _______  (</a:t>
            </a:r>
            <a:r>
              <a:rPr lang="en-US" dirty="0" err="1">
                <a:ln w="19050">
                  <a:noFill/>
                </a:ln>
              </a:rPr>
              <a:t>montar</a:t>
            </a:r>
            <a:r>
              <a:rPr lang="en-US" dirty="0">
                <a:ln w="19050">
                  <a:noFill/>
                </a:ln>
              </a:rPr>
              <a:t>) </a:t>
            </a:r>
            <a:r>
              <a:rPr lang="en-US" dirty="0" err="1">
                <a:ln w="19050">
                  <a:noFill/>
                </a:ln>
              </a:rPr>
              <a:t>en</a:t>
            </a:r>
            <a:r>
              <a:rPr lang="en-US" dirty="0">
                <a:ln w="19050">
                  <a:noFill/>
                </a:ln>
              </a:rPr>
              <a:t> </a:t>
            </a:r>
            <a:r>
              <a:rPr lang="en-US" dirty="0" err="1">
                <a:ln w="19050">
                  <a:noFill/>
                </a:ln>
              </a:rPr>
              <a:t>bicicleta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3. </a:t>
            </a: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__________ (</a:t>
            </a:r>
            <a:r>
              <a:rPr lang="en-US" dirty="0" err="1">
                <a:ln w="19050">
                  <a:noFill/>
                </a:ln>
              </a:rPr>
              <a:t>navegar</a:t>
            </a:r>
            <a:r>
              <a:rPr lang="en-US" dirty="0">
                <a:ln w="19050">
                  <a:noFill/>
                </a:ln>
              </a:rPr>
              <a:t>) por Internet.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4. Tú _________ (</a:t>
            </a:r>
            <a:r>
              <a:rPr lang="en-US">
                <a:ln w="19050">
                  <a:noFill/>
                </a:ln>
              </a:rPr>
              <a:t>patinar)</a:t>
            </a:r>
            <a:r>
              <a:rPr lang="en-US" dirty="0" err="1">
                <a:ln w="19050">
                  <a:noFill/>
                </a:ln>
              </a:rPr>
              <a:t>en</a:t>
            </a:r>
            <a:r>
              <a:rPr lang="en-US" dirty="0">
                <a:ln w="19050">
                  <a:noFill/>
                </a:ln>
              </a:rPr>
              <a:t> el </a:t>
            </a:r>
            <a:r>
              <a:rPr lang="en-US" dirty="0" err="1">
                <a:ln w="19050">
                  <a:noFill/>
                </a:ln>
              </a:rPr>
              <a:t>parque</a:t>
            </a:r>
            <a:r>
              <a:rPr lang="en-US" dirty="0">
                <a:ln w="19050">
                  <a:noFill/>
                </a:ln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5. Ella _________ (</a:t>
            </a:r>
            <a:r>
              <a:rPr lang="en-US" dirty="0" err="1">
                <a:ln w="19050">
                  <a:noFill/>
                </a:ln>
              </a:rPr>
              <a:t>escuchar</a:t>
            </a:r>
            <a:r>
              <a:rPr lang="en-US" dirty="0">
                <a:ln w="19050">
                  <a:noFill/>
                </a:ln>
              </a:rPr>
              <a:t>) </a:t>
            </a:r>
            <a:r>
              <a:rPr lang="en-US" dirty="0" err="1">
                <a:ln w="19050">
                  <a:noFill/>
                </a:ln>
              </a:rPr>
              <a:t>música</a:t>
            </a:r>
            <a:r>
              <a:rPr lang="en-US" dirty="0">
                <a:ln w="19050">
                  <a:noFill/>
                </a:ln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1548581" y="131172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nado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2054942" y="2304780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montan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927555" y="326764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navegamos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1756387" y="582298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escucha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1393722" y="4716104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patinas</a:t>
            </a: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22703</TotalTime>
  <Words>414</Words>
  <Application>Microsoft Macintosh PowerPoint</Application>
  <PresentationFormat>On-screen Show (4:3)</PresentationFormat>
  <Paragraphs>96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Cross</vt:lpstr>
      <vt:lpstr>Capítulo 3</vt:lpstr>
      <vt:lpstr>Infinitive of Verbs</vt:lpstr>
      <vt:lpstr>Conjugating a Verb</vt:lpstr>
      <vt:lpstr>How to Conjugate a Verb</vt:lpstr>
      <vt:lpstr>Endings for –AR Verbs</vt:lpstr>
      <vt:lpstr>Example Conjugation - Patinar</vt:lpstr>
      <vt:lpstr>Example Conjugation - Dibujar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33</cp:revision>
  <cp:lastPrinted>2019-08-11T14:10:42Z</cp:lastPrinted>
  <dcterms:created xsi:type="dcterms:W3CDTF">2019-08-09T23:25:52Z</dcterms:created>
  <dcterms:modified xsi:type="dcterms:W3CDTF">2020-03-09T10:59:06Z</dcterms:modified>
</cp:coreProperties>
</file>