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2" r:id="rId2"/>
    <p:sldId id="285" r:id="rId3"/>
    <p:sldId id="260" r:id="rId4"/>
    <p:sldId id="290" r:id="rId5"/>
    <p:sldId id="293" r:id="rId6"/>
    <p:sldId id="291" r:id="rId7"/>
    <p:sldId id="294" r:id="rId8"/>
    <p:sldId id="295" r:id="rId9"/>
    <p:sldId id="296" r:id="rId10"/>
    <p:sldId id="289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40FF"/>
    <a:srgbClr val="D795FF"/>
    <a:srgbClr val="7E74A3"/>
    <a:srgbClr val="644E83"/>
    <a:srgbClr val="372646"/>
    <a:srgbClr val="654A86"/>
    <a:srgbClr val="8A80B1"/>
    <a:srgbClr val="726984"/>
    <a:srgbClr val="948EB0"/>
    <a:srgbClr val="A399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2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E9263-1313-8143-A464-5E91CFB0B7E4}" type="datetime1">
              <a:rPr lang="en-US" smtClean="0"/>
              <a:t>4/4/23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4 - Tener, Articles/Nounds, Cuanto, Mucho/Poco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AB5CC-70A0-E148-9DBC-42E8F04A4286}" type="datetime1">
              <a:rPr lang="en-US" smtClean="0"/>
              <a:t>4/4/23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4 - Tener, Articles/Nounds, Cuanto, Mucho/Poco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4 - Tener, Articles/Nounds, Cuanto, Mucho/Poco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4 - Tener, Articles/Nounds, Cuanto, Mucho/Poco</a:t>
            </a:r>
          </a:p>
        </p:txBody>
      </p:sp>
    </p:spTree>
    <p:extLst>
      <p:ext uri="{BB962C8B-B14F-4D97-AF65-F5344CB8AC3E}">
        <p14:creationId xmlns:p14="http://schemas.microsoft.com/office/powerpoint/2010/main" val="3462536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4 - Tener, Articles/Nounds, Cuanto, Mucho/Poco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60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4 - Tener, Articles/Nounds, Cuanto, Mucho/Poco</a:t>
            </a:r>
          </a:p>
        </p:txBody>
      </p:sp>
    </p:spTree>
    <p:extLst>
      <p:ext uri="{BB962C8B-B14F-4D97-AF65-F5344CB8AC3E}">
        <p14:creationId xmlns:p14="http://schemas.microsoft.com/office/powerpoint/2010/main" val="202320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6A48-5C4C-544D-A9BF-2AB2ACB22A28}" type="datetime1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C71-3C26-6A43-85C0-D576BF25C9BD}" type="datetime1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76DB-5C05-C143-B9A2-4B7B70A4989B}" type="datetime1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A596-4281-E44D-B1B7-8DE3476E73C6}" type="datetime1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AC9-0B1A-9249-BB4E-40EEB4EFF233}" type="datetime1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E57-EE55-9843-8858-371767FD0EEA}" type="datetime1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E9B4-CDB3-3245-89EB-59D2FD3C7F30}" type="datetime1">
              <a:rPr lang="en-US" smtClean="0"/>
              <a:t>4/4/23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8A69-F64F-0547-9CF5-034DD3327ACF}" type="datetime1">
              <a:rPr lang="en-US" smtClean="0"/>
              <a:t>4/4/23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7B60-F90F-9741-898B-0E8DFFCD34E4}" type="datetime1">
              <a:rPr lang="en-US" smtClean="0"/>
              <a:t>4/4/23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03BD-2BF7-7644-B9F1-0D817A5C2EBF}" type="datetime1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CAB2-EFFE-984C-ADC9-B42992E67599}" type="datetime1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E74A3"/>
            </a:gs>
            <a:gs pos="46000">
              <a:srgbClr val="644E83"/>
            </a:gs>
            <a:gs pos="100000">
              <a:srgbClr val="37264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DC52-807E-414C-B6E9-B69811FD2996}" type="datetime1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TENER</a:t>
            </a:r>
          </a:p>
          <a:p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4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  <a:effectLst/>
        </p:spPr>
        <p:txBody>
          <a:bodyPr>
            <a:norm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Susana es  _________ muchacha buena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Ella es estudiante en  ______ colegio grande.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Juan es ______ estudiante serio.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Él tiene ______ amigos cómicos.</a:t>
            </a:r>
            <a:endParaRPr lang="es-ES_tradnl" sz="3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1139" y="1315722"/>
            <a:ext cx="3255818" cy="5847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  <a:solidFill>
                  <a:srgbClr val="D79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9048" y="2073219"/>
            <a:ext cx="3255818" cy="5847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  <a:solidFill>
                  <a:srgbClr val="D79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6874" y="2880446"/>
            <a:ext cx="1822174" cy="5847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  <a:solidFill>
                  <a:srgbClr val="D79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70602B-4B70-C944-8E18-601F05073CF6}"/>
              </a:ext>
            </a:extLst>
          </p:cNvPr>
          <p:cNvSpPr txBox="1"/>
          <p:nvPr/>
        </p:nvSpPr>
        <p:spPr>
          <a:xfrm>
            <a:off x="1816752" y="3615230"/>
            <a:ext cx="1822174" cy="5847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  <a:solidFill>
                  <a:srgbClr val="D79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unos</a:t>
            </a:r>
            <a:endParaRPr lang="en-US" sz="3200" dirty="0">
              <a:ln>
                <a:solidFill>
                  <a:srgbClr val="6600CD"/>
                </a:solidFill>
              </a:ln>
              <a:solidFill>
                <a:srgbClr val="D79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51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6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6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Phrases</a:t>
            </a:r>
            <a:endParaRPr lang="es-ES_tradnl" sz="6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6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Cuánto, Mucho, Poco</a:t>
            </a:r>
            <a:endParaRPr lang="es-ES_tradnl" sz="48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4</a:t>
            </a:r>
          </a:p>
        </p:txBody>
      </p:sp>
    </p:spTree>
    <p:extLst>
      <p:ext uri="{BB962C8B-B14F-4D97-AF65-F5344CB8AC3E}">
        <p14:creationId xmlns:p14="http://schemas.microsoft.com/office/powerpoint/2010/main" val="3321099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  <a:effectLst/>
        </p:spPr>
        <p:txBody>
          <a:bodyPr>
            <a:noAutofit/>
          </a:bodyPr>
          <a:lstStyle/>
          <a:p>
            <a:pPr marL="233363" indent="-233363" algn="l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ask about the amount of something, use ¿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cuánto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(a)(s)(as)? It needs to </a:t>
            </a:r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agree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742950" indent="-217488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Cuánt</a:t>
            </a:r>
            <a:r>
              <a:rPr lang="en-US" b="1" dirty="0" err="1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en-US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cuadern</a:t>
            </a:r>
            <a:r>
              <a:rPr lang="en-US" b="1" dirty="0" err="1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en-US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tienes</a:t>
            </a:r>
            <a:r>
              <a:rPr lang="en-US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 </a:t>
            </a:r>
          </a:p>
          <a:p>
            <a:pPr marL="1204913" algn="l">
              <a:spcAft>
                <a:spcPts val="2400"/>
              </a:spcAft>
            </a:pPr>
            <a:r>
              <a:rPr lang="en-US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many notebooks do you have?</a:t>
            </a:r>
          </a:p>
          <a:p>
            <a:pPr marL="742950" indent="-217488" algn="l"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s-ES_tradnl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Cuánt</a:t>
            </a:r>
            <a:r>
              <a:rPr lang="es-ES_tradnl" b="1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regl</a:t>
            </a:r>
            <a:r>
              <a:rPr lang="es-ES_tradnl" b="1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tienes?</a:t>
            </a:r>
          </a:p>
          <a:p>
            <a:pPr marL="1154113" algn="l">
              <a:spcAft>
                <a:spcPts val="2400"/>
              </a:spcAft>
            </a:pPr>
            <a:r>
              <a:rPr lang="es-ES_tradnl" b="1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b="1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many</a:t>
            </a:r>
            <a:r>
              <a:rPr lang="es-ES_tradnl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b="1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rulers</a:t>
            </a:r>
            <a:r>
              <a:rPr lang="es-ES_tradnl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 </a:t>
            </a:r>
            <a:r>
              <a:rPr lang="es-ES_tradnl" b="1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b="1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¿Cuánto? –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many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much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582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  <a:effectLst/>
        </p:spPr>
        <p:txBody>
          <a:bodyPr>
            <a:noAutofit/>
          </a:bodyPr>
          <a:lstStyle/>
          <a:p>
            <a:pPr algn="l"/>
            <a:r>
              <a:rPr lang="en-US" sz="36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to use </a:t>
            </a:r>
            <a:r>
              <a:rPr lang="en-US" sz="3600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Mucho</a:t>
            </a:r>
            <a:r>
              <a:rPr lang="en-US" sz="36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Poco</a:t>
            </a: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Much</a:t>
            </a:r>
            <a:r>
              <a:rPr lang="en-US" sz="3600" dirty="0" err="1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600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)(</a:t>
            </a:r>
            <a:r>
              <a:rPr lang="en-US" sz="3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– Many / a lot</a:t>
            </a: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Poc</a:t>
            </a:r>
            <a:r>
              <a:rPr lang="en-US" sz="3600" b="1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600" b="1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)(</a:t>
            </a:r>
            <a:r>
              <a:rPr lang="en-US" sz="36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n-US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– Few</a:t>
            </a: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Remember that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muy</a:t>
            </a:r>
            <a:r>
              <a:rPr lang="en-US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very.</a:t>
            </a: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s-ES_tradnl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Mucho and Poco </a:t>
            </a:r>
            <a:r>
              <a:rPr lang="es-ES_tradnl" sz="36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must</a:t>
            </a:r>
            <a:r>
              <a:rPr lang="es-ES_tradnl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also</a:t>
            </a:r>
            <a:r>
              <a:rPr lang="es-ES_tradnl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b="1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agree</a:t>
            </a:r>
            <a:r>
              <a:rPr lang="es-ES_tradnl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word</a:t>
            </a:r>
            <a:r>
              <a:rPr lang="es-ES_tradnl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</a:t>
            </a:r>
            <a:r>
              <a:rPr lang="es-ES_tradnl" sz="36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talking</a:t>
            </a:r>
            <a:r>
              <a:rPr lang="es-ES_tradnl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about</a:t>
            </a:r>
            <a:r>
              <a:rPr lang="es-ES_tradnl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808038" indent="-166688" algn="l"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tengo much</a:t>
            </a:r>
            <a:r>
              <a:rPr lang="es-ES_tradnl" b="1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cuadern</a:t>
            </a:r>
            <a:r>
              <a:rPr lang="es-ES_tradnl" b="1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- I </a:t>
            </a:r>
            <a:r>
              <a:rPr lang="es-ES_tradnl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es-ES_tradnl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lot</a:t>
            </a: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notebooks.</a:t>
            </a:r>
          </a:p>
          <a:p>
            <a:pPr marL="808038" indent="-166688" algn="l"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tengo poc</a:t>
            </a:r>
            <a:r>
              <a:rPr lang="es-ES_tradnl" b="1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regl</a:t>
            </a:r>
            <a:r>
              <a:rPr lang="es-ES_tradnl" b="1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– I </a:t>
            </a:r>
            <a:r>
              <a:rPr lang="es-ES_tradnl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few</a:t>
            </a: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rulers</a:t>
            </a:r>
            <a:r>
              <a:rPr lang="es-ES_tradnl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Mucho/Poco</a:t>
            </a:r>
          </a:p>
        </p:txBody>
      </p:sp>
    </p:spTree>
    <p:extLst>
      <p:ext uri="{BB962C8B-B14F-4D97-AF65-F5344CB8AC3E}">
        <p14:creationId xmlns:p14="http://schemas.microsoft.com/office/powerpoint/2010/main" val="208971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  <a:effectLst/>
        </p:spPr>
        <p:txBody>
          <a:bodyPr/>
          <a:lstStyle/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verb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is used to express what you have.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means “to have”</a:t>
            </a:r>
          </a:p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has 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an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ie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stem-change in all except the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yo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,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nosotros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and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vosotro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forms. In the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yo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form it is a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GO verb.</a:t>
            </a:r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Review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Tener</a:t>
            </a:r>
          </a:p>
        </p:txBody>
      </p:sp>
    </p:spTree>
    <p:extLst>
      <p:ext uri="{BB962C8B-B14F-4D97-AF65-F5344CB8AC3E}">
        <p14:creationId xmlns:p14="http://schemas.microsoft.com/office/powerpoint/2010/main" val="26850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 </a:t>
            </a:r>
            <a:r>
              <a:rPr lang="mr-IN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Have: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8412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5029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5029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B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B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D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66136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</a:t>
                      </a:r>
                      <a:r>
                        <a:rPr lang="en-US" sz="3200" i="0" noProof="0" dirty="0" err="1">
                          <a:solidFill>
                            <a:srgbClr val="3366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42468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nes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796807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58491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tenemos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7473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tenéis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204034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22219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have)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089590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157708"/>
              </p:ext>
            </p:extLst>
          </p:nvPr>
        </p:nvGraphicFramePr>
        <p:xfrm>
          <a:off x="2017584" y="4876800"/>
          <a:ext cx="195846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have/</a:t>
                      </a:r>
                    </a:p>
                    <a:p>
                      <a:r>
                        <a:rPr lang="en-US" sz="22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2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has)</a:t>
                      </a:r>
                      <a:endParaRPr lang="es-ES_tradnl" sz="22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306458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566221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have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207480"/>
              </p:ext>
            </p:extLst>
          </p:nvPr>
        </p:nvGraphicFramePr>
        <p:xfrm>
          <a:off x="6332232" y="4958160"/>
          <a:ext cx="267175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have/They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" name="Picture 19" descr="Cross - Pacing Spanish 2 Avancemos(6).png">
            <a:extLst>
              <a:ext uri="{FF2B5EF4-FFF2-40B4-BE49-F238E27FC236}">
                <a16:creationId xmlns:a16="http://schemas.microsoft.com/office/drawing/2014/main" id="{67CB4E84-ABC5-9540-BFF7-CCF9EBB699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151817" y="2006775"/>
            <a:ext cx="9220200" cy="398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used for:</a:t>
            </a:r>
          </a:p>
          <a:p>
            <a:pPr marL="1536700" indent="-573088" algn="l"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Saying what you have.</a:t>
            </a:r>
          </a:p>
          <a:p>
            <a:pPr marL="1536700" indent="-573088" algn="l"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Telling your age.</a:t>
            </a:r>
          </a:p>
          <a:p>
            <a:pPr marL="1536700" indent="-573088" algn="l"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Saying what you have to do.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tener</a:t>
            </a:r>
          </a:p>
        </p:txBody>
      </p:sp>
    </p:spTree>
    <p:extLst>
      <p:ext uri="{BB962C8B-B14F-4D97-AF65-F5344CB8AC3E}">
        <p14:creationId xmlns:p14="http://schemas.microsoft.com/office/powerpoint/2010/main" val="323698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Review</a:t>
            </a:r>
            <a:r>
              <a:rPr lang="es-ES_tradnl" sz="6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6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Nouns</a:t>
            </a:r>
            <a:r>
              <a:rPr lang="es-ES_tradnl" sz="6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6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Articles</a:t>
            </a:r>
            <a:r>
              <a:rPr lang="es-ES_tradnl" sz="6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and </a:t>
            </a:r>
            <a:r>
              <a:rPr lang="es-ES_tradnl" sz="6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endParaRPr lang="es-ES_tradnl" sz="48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4</a:t>
            </a:r>
          </a:p>
        </p:txBody>
      </p:sp>
    </p:spTree>
    <p:extLst>
      <p:ext uri="{BB962C8B-B14F-4D97-AF65-F5344CB8AC3E}">
        <p14:creationId xmlns:p14="http://schemas.microsoft.com/office/powerpoint/2010/main" val="400010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  <a:effectLst/>
        </p:spPr>
        <p:txBody>
          <a:bodyPr>
            <a:noAutofit/>
          </a:bodyPr>
          <a:lstStyle/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4000" u="sng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Masculine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words generally end in –</a:t>
            </a:r>
            <a:r>
              <a:rPr lang="en-US" sz="4000" b="1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4000" u="sng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Feminine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words generally end in -</a:t>
            </a:r>
            <a:r>
              <a:rPr lang="en-US" sz="4000" b="1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es-ES_tradnl" sz="4000" b="1" dirty="0">
              <a:ln>
                <a:solidFill>
                  <a:srgbClr val="FF40FF"/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Review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Nouns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267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  <a:effectLst/>
        </p:spPr>
        <p:txBody>
          <a:bodyPr>
            <a:noAutofit/>
          </a:bodyPr>
          <a:lstStyle/>
          <a:p>
            <a:pPr algn="l"/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Definite Articles:</a:t>
            </a: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Definite articles refer to a </a:t>
            </a:r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specific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item/thing/person. Like “the book.”</a:t>
            </a:r>
          </a:p>
          <a:p>
            <a:pPr marL="585788" indent="-195263" algn="l">
              <a:buFont typeface="Arial" panose="020B0604020202020204" pitchFamily="34" charset="0"/>
              <a:buChar char="•"/>
            </a:pPr>
            <a:r>
              <a:rPr lang="en-US" sz="4000" b="1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</a:t>
            </a: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(the – masculine)</a:t>
            </a:r>
          </a:p>
          <a:p>
            <a:pPr marL="585788" indent="-195263" algn="l">
              <a:buFont typeface="Arial" panose="020B0604020202020204" pitchFamily="34" charset="0"/>
              <a:buChar char="•"/>
            </a:pPr>
            <a:r>
              <a:rPr lang="en-US" sz="4000" b="1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(the – feminine)</a:t>
            </a:r>
          </a:p>
          <a:p>
            <a:pPr marL="585788" indent="-195263" algn="l">
              <a:buFont typeface="Arial" panose="020B0604020202020204" pitchFamily="34" charset="0"/>
              <a:buChar char="•"/>
            </a:pPr>
            <a:r>
              <a:rPr lang="en-US" sz="4000" b="1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</a:t>
            </a: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(the – masculine plural)</a:t>
            </a:r>
          </a:p>
          <a:p>
            <a:pPr marL="585788" indent="-195263" algn="l">
              <a:buFont typeface="Arial" panose="020B0604020202020204" pitchFamily="34" charset="0"/>
              <a:buChar char="•"/>
            </a:pPr>
            <a:r>
              <a:rPr lang="en-US" sz="4000" b="1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</a:t>
            </a: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(the – feminine plural)</a:t>
            </a:r>
            <a:endParaRPr lang="es-ES_tradnl" sz="40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Review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Articles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56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  <a:effectLst/>
        </p:spPr>
        <p:txBody>
          <a:bodyPr>
            <a:noAutofit/>
          </a:bodyPr>
          <a:lstStyle/>
          <a:p>
            <a:pPr algn="l"/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Indefinite Articles:</a:t>
            </a:r>
          </a:p>
          <a:p>
            <a:pPr marL="233363" indent="-233363" algn="l">
              <a:spcBef>
                <a:spcPts val="36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word “a” or “an” is an indefinite article. It is used to refer to </a:t>
            </a:r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non-specific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noun or any person or thing.</a:t>
            </a:r>
          </a:p>
          <a:p>
            <a:pPr marL="585788" indent="-195263" algn="l">
              <a:buFont typeface="Arial" panose="020B0604020202020204" pitchFamily="34" charset="0"/>
              <a:buChar char="•"/>
            </a:pPr>
            <a:r>
              <a:rPr lang="en-US" sz="4000" b="1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</a:t>
            </a: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(a – masculine)</a:t>
            </a:r>
          </a:p>
          <a:p>
            <a:pPr marL="585788" indent="-195263" algn="l">
              <a:buFont typeface="Arial" panose="020B0604020202020204" pitchFamily="34" charset="0"/>
              <a:buChar char="•"/>
            </a:pPr>
            <a:r>
              <a:rPr lang="en-US" sz="4000" b="1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</a:t>
            </a: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(a – feminine)</a:t>
            </a:r>
          </a:p>
          <a:p>
            <a:pPr marL="585788" indent="-195263" algn="l">
              <a:buFont typeface="Arial" panose="020B0604020202020204" pitchFamily="34" charset="0"/>
              <a:buChar char="•"/>
            </a:pPr>
            <a:r>
              <a:rPr lang="en-US" sz="4000" b="1" dirty="0" err="1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unos</a:t>
            </a: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(some – masculine plural)</a:t>
            </a:r>
          </a:p>
          <a:p>
            <a:pPr marL="585788" indent="-195263" algn="l">
              <a:buFont typeface="Arial" panose="020B0604020202020204" pitchFamily="34" charset="0"/>
              <a:buChar char="•"/>
            </a:pPr>
            <a:r>
              <a:rPr lang="en-US" sz="4000" b="1" dirty="0" err="1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unas</a:t>
            </a: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(some – feminine plural)</a:t>
            </a:r>
            <a:endParaRPr lang="es-ES_tradnl" sz="40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Indefinite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Articles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187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  <a:effectLst/>
        </p:spPr>
        <p:txBody>
          <a:bodyPr>
            <a:noAutofit/>
          </a:bodyPr>
          <a:lstStyle/>
          <a:p>
            <a:pPr algn="l"/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Examples:</a:t>
            </a: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shoe – 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zapat</a:t>
            </a:r>
            <a:r>
              <a:rPr lang="en-US" sz="4000" dirty="0" err="1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en-US" sz="4000" dirty="0">
              <a:ln>
                <a:solidFill>
                  <a:srgbClr val="00B0F0"/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backpack – </a:t>
            </a:r>
            <a:r>
              <a:rPr lang="en-US" sz="4000" b="1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</a:t>
            </a: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mochil</a:t>
            </a:r>
            <a:r>
              <a:rPr lang="en-US" sz="4000" b="1" dirty="0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Some notebooks – </a:t>
            </a:r>
            <a:r>
              <a:rPr lang="en-US" sz="4000" b="1" dirty="0" err="1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Unos</a:t>
            </a: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cuadern</a:t>
            </a:r>
            <a:r>
              <a:rPr lang="en-US" sz="4000" b="1" dirty="0" err="1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endParaRPr lang="en-US" sz="4000" b="1" dirty="0">
              <a:ln>
                <a:solidFill>
                  <a:srgbClr val="00B0F0"/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Some calculators – </a:t>
            </a:r>
            <a:r>
              <a:rPr lang="en-US" sz="4000" b="1" dirty="0" err="1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Unas</a:t>
            </a:r>
            <a:r>
              <a:rPr lang="en-US" sz="40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calculador</a:t>
            </a:r>
            <a:r>
              <a:rPr lang="en-US" sz="4000" b="1" dirty="0" err="1">
                <a:ln>
                  <a:solidFill>
                    <a:srgbClr val="FF4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endParaRPr lang="es-ES_tradnl" sz="4000" b="1" dirty="0">
              <a:ln>
                <a:solidFill>
                  <a:srgbClr val="FF40FF"/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Indefinite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Articles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761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552</Words>
  <Application>Microsoft Macintosh PowerPoint</Application>
  <PresentationFormat>On-screen Show (4:3)</PresentationFormat>
  <Paragraphs>98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Medium</vt:lpstr>
      <vt:lpstr>Wingdings</vt:lpstr>
      <vt:lpstr>Office Theme</vt:lpstr>
      <vt:lpstr>Capítulo 4</vt:lpstr>
      <vt:lpstr>Review of Tener</vt:lpstr>
      <vt:lpstr>El verbo TENER</vt:lpstr>
      <vt:lpstr>Los usos de tener</vt:lpstr>
      <vt:lpstr>Capítulo 4</vt:lpstr>
      <vt:lpstr>Review of Nouns/Adjectives</vt:lpstr>
      <vt:lpstr>Review of Articles</vt:lpstr>
      <vt:lpstr>Indefinite Articles</vt:lpstr>
      <vt:lpstr>Indefinite Articles</vt:lpstr>
      <vt:lpstr>Prueba de práctica</vt:lpstr>
      <vt:lpstr>Capítulo 4</vt:lpstr>
      <vt:lpstr>¿Cuánto? – How many/much</vt:lpstr>
      <vt:lpstr>Mucho/Poco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69</cp:revision>
  <cp:lastPrinted>2018-08-16T19:44:47Z</cp:lastPrinted>
  <dcterms:created xsi:type="dcterms:W3CDTF">2018-07-09T18:49:29Z</dcterms:created>
  <dcterms:modified xsi:type="dcterms:W3CDTF">2023-04-04T15:59:54Z</dcterms:modified>
</cp:coreProperties>
</file>