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2" r:id="rId2"/>
    <p:sldId id="316" r:id="rId3"/>
    <p:sldId id="313" r:id="rId4"/>
    <p:sldId id="298" r:id="rId5"/>
    <p:sldId id="314" r:id="rId6"/>
    <p:sldId id="315" r:id="rId7"/>
    <p:sldId id="317" r:id="rId8"/>
    <p:sldId id="318" r:id="rId9"/>
    <p:sldId id="319" r:id="rId10"/>
    <p:sldId id="28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FDFF"/>
    <a:srgbClr val="FF2F92"/>
    <a:srgbClr val="9437FF"/>
    <a:srgbClr val="FF9300"/>
    <a:srgbClr val="E0F9D9"/>
    <a:srgbClr val="C4DFC2"/>
    <a:srgbClr val="D5EFD1"/>
    <a:srgbClr val="344834"/>
    <a:srgbClr val="182118"/>
    <a:srgbClr val="4966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47"/>
    <p:restoredTop sz="94646"/>
  </p:normalViewPr>
  <p:slideViewPr>
    <p:cSldViewPr snapToGrid="0" snapToObjects="1">
      <p:cViewPr varScale="1">
        <p:scale>
          <a:sx n="99" d="100"/>
          <a:sy n="99" d="100"/>
        </p:scale>
        <p:origin x="212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9C3A3-C314-E34B-A8B7-1471A77A6E84}" type="datetime1">
              <a:rPr lang="en-US" smtClean="0"/>
              <a:t>4/6/23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Ch. 4 - Tener &amp; Venir Uses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99EBF-B78C-614B-8BE5-BF269DE62FA7}" type="datetime1">
              <a:rPr lang="en-US" smtClean="0"/>
              <a:t>4/6/23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Ch. 4 - Tener &amp; Venir Uses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6B779-2FB4-A048-8946-FBB71840F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994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Ch. 4 - Tener &amp; Venir Uses</a:t>
            </a:r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Ch. 4 - Tener &amp; Venir Uses</a:t>
            </a:r>
          </a:p>
        </p:txBody>
      </p:sp>
    </p:spTree>
    <p:extLst>
      <p:ext uri="{BB962C8B-B14F-4D97-AF65-F5344CB8AC3E}">
        <p14:creationId xmlns:p14="http://schemas.microsoft.com/office/powerpoint/2010/main" val="113850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Ch. 4 - Tener &amp; Venir Uses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Ch. 4 - Tener &amp; Venir Uses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37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Ch. 4 - Tener &amp; Venir Uses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36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Ch. 4 - Tener &amp; Venir Uses</a:t>
            </a:r>
          </a:p>
        </p:txBody>
      </p:sp>
    </p:spTree>
    <p:extLst>
      <p:ext uri="{BB962C8B-B14F-4D97-AF65-F5344CB8AC3E}">
        <p14:creationId xmlns:p14="http://schemas.microsoft.com/office/powerpoint/2010/main" val="2771161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Ch. 4 - Tener &amp; Venir Uses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40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5224-7429-E543-A3D8-480816F13C4C}" type="datetime1">
              <a:rPr lang="en-US" smtClean="0"/>
              <a:t>4/6/23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C6C0-9E2B-E64C-A483-184F42BBB858}" type="datetime1">
              <a:rPr lang="en-US" smtClean="0"/>
              <a:t>4/6/23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E580-1190-DA48-BA68-7CD6CD1947CA}" type="datetime1">
              <a:rPr lang="en-US" smtClean="0"/>
              <a:t>4/6/23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89B3-2435-B24C-968E-6279DC5771BA}" type="datetime1">
              <a:rPr lang="en-US" smtClean="0"/>
              <a:t>4/6/23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0C18-67FB-7D49-B5E1-2DEEBF5654CF}" type="datetime1">
              <a:rPr lang="en-US" smtClean="0"/>
              <a:t>4/6/23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39B8-F5ED-8841-B7DF-76653DBE437B}" type="datetime1">
              <a:rPr lang="en-US" smtClean="0"/>
              <a:t>4/6/23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EF01-CAE0-8F42-8015-18E67E98DCDC}" type="datetime1">
              <a:rPr lang="en-US" smtClean="0"/>
              <a:t>4/6/23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1237-BB56-2F49-BFD6-F6A9540B0CF0}" type="datetime1">
              <a:rPr lang="en-US" smtClean="0"/>
              <a:t>4/6/23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FA4A-B2AC-D543-9241-F10F7B54D66A}" type="datetime1">
              <a:rPr lang="en-US" smtClean="0"/>
              <a:t>4/6/23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5F1F1-ADAA-3940-AC16-39759A83B172}" type="datetime1">
              <a:rPr lang="en-US" smtClean="0"/>
              <a:t>4/6/23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2745-865C-D843-A6E6-EA2367015FC9}" type="datetime1">
              <a:rPr lang="en-US" smtClean="0"/>
              <a:t>4/6/23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9664A"/>
            </a:gs>
            <a:gs pos="64000">
              <a:srgbClr val="344834"/>
            </a:gs>
            <a:gs pos="100000">
              <a:srgbClr val="182118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B2D7-9DBA-8A41-B284-0409B6975F7E}" type="datetime1">
              <a:rPr lang="en-US" smtClean="0"/>
              <a:t>4/6/23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18211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Review</a:t>
            </a:r>
            <a:r>
              <a:rPr lang="es-ES_tradnl" sz="4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&amp; Uses of </a:t>
            </a:r>
          </a:p>
          <a:p>
            <a:r>
              <a:rPr lang="es-ES_tradnl" sz="4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 &amp; Venir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Capítulo 4</a:t>
            </a:r>
          </a:p>
        </p:txBody>
      </p:sp>
    </p:spTree>
    <p:extLst>
      <p:ext uri="{BB962C8B-B14F-4D97-AF65-F5344CB8AC3E}">
        <p14:creationId xmlns:p14="http://schemas.microsoft.com/office/powerpoint/2010/main" val="998746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8211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/>
          </a:bodyPr>
          <a:lstStyle/>
          <a:p>
            <a:pPr marL="514350" indent="-514350" algn="l" defTabSz="914400">
              <a:lnSpc>
                <a:spcPct val="200000"/>
              </a:lnSpc>
              <a:spcBef>
                <a:spcPts val="0"/>
              </a:spcBef>
              <a:buAutoNum type="arabicPeriod"/>
              <a:defRPr/>
            </a:pP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 _____________ (tener) quince años.  </a:t>
            </a:r>
          </a:p>
          <a:p>
            <a:pPr marL="514350" marR="0" lvl="0" indent="-5143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AutoNum type="arabicPeriod"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Ella ________(venir) a la clase de español.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Tú 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_________ (tener) que estudiar.</a:t>
            </a:r>
          </a:p>
          <a:p>
            <a:pPr marL="45720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Nosotros ___________ (venir) a las cuatro.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Los chicos_________ (tener) cuadernos. </a:t>
            </a:r>
          </a:p>
          <a:p>
            <a:pPr marL="457200" lvl="0" indent="-457200" algn="l" defTabSz="914400">
              <a:lnSpc>
                <a:spcPct val="150000"/>
              </a:lnSpc>
              <a:spcBef>
                <a:spcPts val="0"/>
              </a:spcBef>
              <a:defRPr/>
            </a:pPr>
            <a:endParaRPr lang="es-ES_tradnl" sz="34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22556" y="1455782"/>
            <a:ext cx="1207046" cy="6330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tengo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13500" y="2490807"/>
            <a:ext cx="1207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viene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9200" y="3589085"/>
            <a:ext cx="1501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tienes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20546" y="4661444"/>
            <a:ext cx="1659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venimos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20546" y="5759722"/>
            <a:ext cx="1843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tienen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5473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18211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8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</a:t>
            </a:r>
            <a:endParaRPr lang="es-ES_tradnl" sz="48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s-ES_tradnl" sz="4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</a:t>
            </a:r>
          </a:p>
          <a:p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</a:t>
            </a:r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have</a:t>
            </a:r>
            <a:endParaRPr lang="es-ES_tradnl" sz="48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Capítulo 4</a:t>
            </a:r>
          </a:p>
        </p:txBody>
      </p:sp>
    </p:spTree>
    <p:extLst>
      <p:ext uri="{BB962C8B-B14F-4D97-AF65-F5344CB8AC3E}">
        <p14:creationId xmlns:p14="http://schemas.microsoft.com/office/powerpoint/2010/main" val="1644222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8211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  <a:effectLst/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 </a:t>
            </a:r>
            <a:r>
              <a:rPr lang="mr-IN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Have:</a:t>
            </a:r>
          </a:p>
          <a:p>
            <a:pPr algn="l"/>
            <a:endParaRPr lang="en-US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</a:t>
            </a:r>
            <a:r>
              <a:rPr lang="es-ES_tradnl" sz="5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65817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34483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34483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83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F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83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F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83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FC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83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F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448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0F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44834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0F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ten</a:t>
                      </a:r>
                      <a:r>
                        <a:rPr lang="en-US" sz="3200" i="0" noProof="0" dirty="0" err="1">
                          <a:solidFill>
                            <a:srgbClr val="3366FF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go</a:t>
                      </a:r>
                      <a:endParaRPr lang="es-ES_tradnl" sz="2200" i="1" noProof="0" dirty="0">
                        <a:solidFill>
                          <a:srgbClr val="3366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ie</a:t>
                      </a: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nes</a:t>
                      </a:r>
                      <a:r>
                        <a:rPr lang="en-US" sz="3200" i="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</a:t>
                      </a: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tenemos</a:t>
                      </a:r>
                      <a:r>
                        <a:rPr lang="en-US" sz="3200" i="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tenéis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</a:t>
                      </a: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nen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017584" y="2852420"/>
          <a:ext cx="160871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 have)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017584" y="396240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have)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017584" y="4876800"/>
          <a:ext cx="195846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have/</a:t>
                      </a:r>
                    </a:p>
                    <a:p>
                      <a:r>
                        <a:rPr lang="en-US" sz="2200" i="1" noProof="0" dirty="0" err="1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He/She</a:t>
                      </a:r>
                      <a:r>
                        <a:rPr lang="en-US" sz="22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has)</a:t>
                      </a:r>
                      <a:endParaRPr lang="es-ES_tradnl" sz="22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6332232" y="285242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 have)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6332232" y="3999210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en-US" sz="2000" i="1" baseline="0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have</a:t>
                      </a:r>
                      <a:r>
                        <a:rPr lang="mr-IN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–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Spain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332232" y="4958160"/>
          <a:ext cx="267175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have/They have)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" name="Picture 19" descr="Cross - Pacing Spanish 2 Avancemos(6).png">
            <a:extLst>
              <a:ext uri="{FF2B5EF4-FFF2-40B4-BE49-F238E27FC236}">
                <a16:creationId xmlns:a16="http://schemas.microsoft.com/office/drawing/2014/main" id="{67CB4E84-ABC5-9540-BFF7-CCF9EBB699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5" t="6049" r="2566" b="37128"/>
          <a:stretch/>
        </p:blipFill>
        <p:spPr>
          <a:xfrm>
            <a:off x="-153473" y="1830874"/>
            <a:ext cx="9220200" cy="418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02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8211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571500" indent="-571500" algn="l">
              <a:spcAft>
                <a:spcPts val="1200"/>
              </a:spcAft>
              <a:buFont typeface="Wingdings" charset="2"/>
              <a:buChar char=""/>
            </a:pP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tell your age</a:t>
            </a:r>
          </a:p>
          <a:p>
            <a:pPr marL="922338" indent="-230188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ln>
                  <a:solidFill>
                    <a:srgbClr val="FF2F92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+ </a:t>
            </a:r>
            <a:r>
              <a:rPr lang="en-US" sz="3400" dirty="0">
                <a:ln>
                  <a:solidFill>
                    <a:srgbClr val="00B0F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number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+ </a:t>
            </a:r>
            <a:r>
              <a:rPr lang="en-US" sz="3400" dirty="0" err="1">
                <a:ln>
                  <a:solidFill>
                    <a:srgbClr val="FF93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años</a:t>
            </a:r>
            <a:endParaRPr lang="en-US" sz="3400" dirty="0">
              <a:ln>
                <a:solidFill>
                  <a:srgbClr val="FF93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22338" indent="-230188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400" dirty="0" err="1">
                <a:ln>
                  <a:solidFill>
                    <a:srgbClr val="FF2F92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</a:t>
            </a:r>
            <a:r>
              <a:rPr lang="en-US" sz="3400" dirty="0">
                <a:ln>
                  <a:solidFill>
                    <a:srgbClr val="FF2F92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400" dirty="0" err="1">
                <a:ln>
                  <a:solidFill>
                    <a:srgbClr val="FF2F92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tengo</a:t>
            </a:r>
            <a:r>
              <a:rPr lang="en-US" sz="3400" dirty="0">
                <a:ln>
                  <a:solidFill>
                    <a:srgbClr val="FF2F92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400" dirty="0">
                <a:ln>
                  <a:solidFill>
                    <a:srgbClr val="00B0F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quince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400" dirty="0" err="1">
                <a:ln>
                  <a:solidFill>
                    <a:srgbClr val="FF93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años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– I am 15 years old.</a:t>
            </a:r>
          </a:p>
          <a:p>
            <a:pPr marL="571500" indent="-571500" algn="l">
              <a:spcAft>
                <a:spcPts val="1200"/>
              </a:spcAft>
              <a:buFont typeface="Wingdings" charset="2"/>
              <a:buChar char=""/>
            </a:pP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have to do something</a:t>
            </a:r>
          </a:p>
          <a:p>
            <a:pPr marL="922338" indent="-230188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ln>
                  <a:solidFill>
                    <a:srgbClr val="FF2F92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+ </a:t>
            </a:r>
            <a:r>
              <a:rPr lang="en-US" sz="3400" dirty="0">
                <a:ln>
                  <a:solidFill>
                    <a:srgbClr val="9437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+ </a:t>
            </a:r>
            <a:r>
              <a:rPr lang="en-US" sz="3400" dirty="0">
                <a:ln>
                  <a:solidFill>
                    <a:srgbClr val="00FD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infinitive of verb</a:t>
            </a:r>
          </a:p>
          <a:p>
            <a:pPr marL="922338" indent="-230188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400" dirty="0" err="1">
                <a:ln>
                  <a:solidFill>
                    <a:srgbClr val="FF2F92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</a:t>
            </a:r>
            <a:r>
              <a:rPr lang="en-US" sz="3400" dirty="0">
                <a:ln>
                  <a:solidFill>
                    <a:srgbClr val="FF2F92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400" dirty="0" err="1">
                <a:ln>
                  <a:solidFill>
                    <a:srgbClr val="FF2F92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tengo</a:t>
            </a:r>
            <a:r>
              <a:rPr lang="en-US" sz="3400" dirty="0">
                <a:ln>
                  <a:solidFill>
                    <a:srgbClr val="FF2F92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400" dirty="0">
                <a:ln>
                  <a:solidFill>
                    <a:srgbClr val="9437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400" dirty="0" err="1">
                <a:ln>
                  <a:solidFill>
                    <a:srgbClr val="00FD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estudiar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– I have to study.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Uses of Tener</a:t>
            </a:r>
          </a:p>
        </p:txBody>
      </p:sp>
    </p:spTree>
    <p:extLst>
      <p:ext uri="{BB962C8B-B14F-4D97-AF65-F5344CB8AC3E}">
        <p14:creationId xmlns:p14="http://schemas.microsoft.com/office/powerpoint/2010/main" val="64657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8211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571500" indent="-571500" algn="l">
              <a:spcAft>
                <a:spcPts val="2400"/>
              </a:spcAft>
              <a:buFont typeface="Wingdings" charset="2"/>
              <a:buChar char=""/>
            </a:pP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feel like doing something</a:t>
            </a:r>
          </a:p>
          <a:p>
            <a:pPr marL="858838" indent="-231775" algn="l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ln>
                  <a:solidFill>
                    <a:srgbClr val="FF2F92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400" dirty="0" err="1">
                <a:ln>
                  <a:solidFill>
                    <a:srgbClr val="9437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ganas</a:t>
            </a:r>
            <a:r>
              <a:rPr lang="en-US" sz="3400" dirty="0">
                <a:ln>
                  <a:solidFill>
                    <a:srgbClr val="9437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+ </a:t>
            </a:r>
            <a:r>
              <a:rPr lang="en-US" sz="3400" dirty="0">
                <a:ln>
                  <a:solidFill>
                    <a:srgbClr val="00FD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infinitive of verb</a:t>
            </a:r>
          </a:p>
          <a:p>
            <a:pPr marL="858838" indent="-231775" algn="l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400" dirty="0" err="1">
                <a:ln>
                  <a:solidFill>
                    <a:srgbClr val="FF2F92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</a:t>
            </a:r>
            <a:r>
              <a:rPr lang="en-US" sz="3400" dirty="0">
                <a:ln>
                  <a:solidFill>
                    <a:srgbClr val="FF2F92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400" dirty="0" err="1">
                <a:ln>
                  <a:solidFill>
                    <a:srgbClr val="FF2F92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tengo</a:t>
            </a:r>
            <a:r>
              <a:rPr lang="en-US" sz="3400" dirty="0">
                <a:ln>
                  <a:solidFill>
                    <a:srgbClr val="FF2F92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400" dirty="0" err="1">
                <a:ln>
                  <a:solidFill>
                    <a:srgbClr val="9437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ganas</a:t>
            </a:r>
            <a:r>
              <a:rPr lang="en-US" sz="3400" dirty="0">
                <a:ln>
                  <a:solidFill>
                    <a:srgbClr val="9437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3400" dirty="0" err="1">
                <a:ln>
                  <a:solidFill>
                    <a:srgbClr val="00FD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descansar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– I feel like resting.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Uses of Tener</a:t>
            </a:r>
          </a:p>
        </p:txBody>
      </p:sp>
    </p:spTree>
    <p:extLst>
      <p:ext uri="{BB962C8B-B14F-4D97-AF65-F5344CB8AC3E}">
        <p14:creationId xmlns:p14="http://schemas.microsoft.com/office/powerpoint/2010/main" val="288719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8211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 fontScale="85000" lnSpcReduction="20000"/>
          </a:bodyPr>
          <a:lstStyle/>
          <a:p>
            <a:pPr marL="571500" indent="-571500" algn="l">
              <a:spcAft>
                <a:spcPts val="1200"/>
              </a:spcAft>
              <a:buFont typeface="Wingdings" charset="2"/>
              <a:buChar char=""/>
            </a:pP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be in a hurry.</a:t>
            </a:r>
          </a:p>
          <a:p>
            <a:pPr marL="1089025" indent="-230188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n>
                  <a:solidFill>
                    <a:srgbClr val="FF2F92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>
                <a:ln>
                  <a:solidFill>
                    <a:srgbClr val="00FD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prisa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1089025" indent="-230188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 err="1">
                <a:ln>
                  <a:solidFill>
                    <a:srgbClr val="FF2F92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</a:t>
            </a:r>
            <a:r>
              <a:rPr lang="en-US" sz="3600" dirty="0">
                <a:ln>
                  <a:solidFill>
                    <a:srgbClr val="FF2F92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>
                <a:ln>
                  <a:solidFill>
                    <a:srgbClr val="FF2F92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tengo</a:t>
            </a:r>
            <a:r>
              <a:rPr lang="en-US" sz="3600" dirty="0">
                <a:ln>
                  <a:solidFill>
                    <a:srgbClr val="FF2F92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>
                <a:ln>
                  <a:solidFill>
                    <a:srgbClr val="00FD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prisa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– I’m in a hurry.</a:t>
            </a:r>
          </a:p>
          <a:p>
            <a:pPr marL="571500" indent="-571500" algn="l">
              <a:spcAft>
                <a:spcPts val="1200"/>
              </a:spcAft>
              <a:buFont typeface="Wingdings" charset="2"/>
              <a:buChar char=""/>
            </a:pP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be hungry.</a:t>
            </a:r>
          </a:p>
          <a:p>
            <a:pPr marL="1089025" indent="-230188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n>
                  <a:solidFill>
                    <a:srgbClr val="FF2F92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>
                <a:ln>
                  <a:solidFill>
                    <a:srgbClr val="00FD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hambre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1089025" indent="-230188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 err="1">
                <a:ln>
                  <a:solidFill>
                    <a:srgbClr val="FF2F92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</a:t>
            </a:r>
            <a:r>
              <a:rPr lang="en-US" sz="3600" dirty="0">
                <a:ln>
                  <a:solidFill>
                    <a:srgbClr val="FF2F92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>
                <a:ln>
                  <a:solidFill>
                    <a:srgbClr val="FF2F92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tengo</a:t>
            </a:r>
            <a:r>
              <a:rPr lang="en-US" sz="3600" dirty="0">
                <a:ln>
                  <a:solidFill>
                    <a:srgbClr val="FF2F92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>
                <a:ln>
                  <a:solidFill>
                    <a:srgbClr val="00FD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hambre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– I’m hungry.</a:t>
            </a:r>
          </a:p>
          <a:p>
            <a:pPr marL="571500" indent="-571500" algn="l">
              <a:spcAft>
                <a:spcPts val="1200"/>
              </a:spcAft>
              <a:buFont typeface="Wingdings" charset="2"/>
              <a:buChar char=""/>
            </a:pP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be thirsty.</a:t>
            </a:r>
          </a:p>
          <a:p>
            <a:pPr marL="1089025" indent="-230188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n>
                  <a:solidFill>
                    <a:srgbClr val="FF2F92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>
                <a:ln>
                  <a:solidFill>
                    <a:srgbClr val="00FD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sed</a:t>
            </a:r>
          </a:p>
          <a:p>
            <a:pPr marL="1089025" indent="-230188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 err="1">
                <a:ln>
                  <a:solidFill>
                    <a:srgbClr val="FF2F92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</a:t>
            </a:r>
            <a:r>
              <a:rPr lang="en-US" sz="3600" dirty="0">
                <a:ln>
                  <a:solidFill>
                    <a:srgbClr val="FF2F92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>
                <a:ln>
                  <a:solidFill>
                    <a:srgbClr val="FF2F92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tengo</a:t>
            </a:r>
            <a:r>
              <a:rPr lang="en-US" sz="3600" dirty="0">
                <a:ln>
                  <a:solidFill>
                    <a:srgbClr val="FF2F92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>
                <a:ln>
                  <a:solidFill>
                    <a:srgbClr val="00FD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sed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– I’m thirsty.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Uses of Tener</a:t>
            </a:r>
          </a:p>
        </p:txBody>
      </p:sp>
    </p:spTree>
    <p:extLst>
      <p:ext uri="{BB962C8B-B14F-4D97-AF65-F5344CB8AC3E}">
        <p14:creationId xmlns:p14="http://schemas.microsoft.com/office/powerpoint/2010/main" val="273272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18211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8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</a:t>
            </a:r>
            <a:endParaRPr lang="es-ES_tradnl" sz="48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s-ES_tradnl" sz="4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Venir</a:t>
            </a:r>
          </a:p>
          <a:p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come (to a place)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Capítulo 4</a:t>
            </a:r>
          </a:p>
        </p:txBody>
      </p:sp>
    </p:spTree>
    <p:extLst>
      <p:ext uri="{BB962C8B-B14F-4D97-AF65-F5344CB8AC3E}">
        <p14:creationId xmlns:p14="http://schemas.microsoft.com/office/powerpoint/2010/main" val="842441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8211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  <a:effectLst/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VENIR – to come (to a place):</a:t>
            </a:r>
          </a:p>
          <a:p>
            <a:pPr algn="l"/>
            <a:endParaRPr lang="en-US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</a:t>
            </a:r>
            <a:r>
              <a:rPr lang="es-ES_tradnl" sz="5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VENIR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219061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34483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34483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83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F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83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F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83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FC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83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F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448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0F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44834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0F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90404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ven</a:t>
                      </a:r>
                      <a:r>
                        <a:rPr lang="en-US" sz="3200" i="0" noProof="0" dirty="0" err="1">
                          <a:solidFill>
                            <a:srgbClr val="3366FF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go</a:t>
                      </a:r>
                      <a:endParaRPr lang="es-ES_tradnl" sz="2200" i="1" noProof="0" dirty="0">
                        <a:solidFill>
                          <a:srgbClr val="3366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80527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v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ie</a:t>
                      </a: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nes</a:t>
                      </a:r>
                      <a:r>
                        <a:rPr lang="en-US" sz="3200" i="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706884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</a:t>
                      </a: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20202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venimos</a:t>
                      </a:r>
                      <a:r>
                        <a:rPr lang="en-US" sz="3200" i="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699205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venís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80711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</a:t>
                      </a: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nen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697412"/>
              </p:ext>
            </p:extLst>
          </p:nvPr>
        </p:nvGraphicFramePr>
        <p:xfrm>
          <a:off x="2017584" y="2852420"/>
          <a:ext cx="160871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 come)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705800"/>
              </p:ext>
            </p:extLst>
          </p:nvPr>
        </p:nvGraphicFramePr>
        <p:xfrm>
          <a:off x="2017584" y="405130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come)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068988"/>
              </p:ext>
            </p:extLst>
          </p:nvPr>
        </p:nvGraphicFramePr>
        <p:xfrm>
          <a:off x="1880315" y="4876800"/>
          <a:ext cx="2095729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come/</a:t>
                      </a:r>
                    </a:p>
                    <a:p>
                      <a:r>
                        <a:rPr lang="en-US" sz="2200" i="1" noProof="0" dirty="0" err="1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He/She</a:t>
                      </a:r>
                      <a:r>
                        <a:rPr lang="en-US" sz="22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comes)</a:t>
                      </a:r>
                      <a:endParaRPr lang="es-ES_tradnl" sz="22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071812"/>
              </p:ext>
            </p:extLst>
          </p:nvPr>
        </p:nvGraphicFramePr>
        <p:xfrm>
          <a:off x="6332232" y="285242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 come)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488010"/>
              </p:ext>
            </p:extLst>
          </p:nvPr>
        </p:nvGraphicFramePr>
        <p:xfrm>
          <a:off x="6332232" y="3999210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en-US" sz="2000" i="1" baseline="0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come </a:t>
                      </a:r>
                      <a:r>
                        <a:rPr lang="mr-IN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–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Spain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003980"/>
              </p:ext>
            </p:extLst>
          </p:nvPr>
        </p:nvGraphicFramePr>
        <p:xfrm>
          <a:off x="6332232" y="4958160"/>
          <a:ext cx="267175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come/They come)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" name="Picture 19" descr="Cross - Pacing Spanish 2 Avancemos(6).png">
            <a:extLst>
              <a:ext uri="{FF2B5EF4-FFF2-40B4-BE49-F238E27FC236}">
                <a16:creationId xmlns:a16="http://schemas.microsoft.com/office/drawing/2014/main" id="{67CB4E84-ABC5-9540-BFF7-CCF9EBB699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5" t="6049" r="2566" b="37128"/>
          <a:stretch/>
        </p:blipFill>
        <p:spPr>
          <a:xfrm>
            <a:off x="-76201" y="1908744"/>
            <a:ext cx="9220200" cy="418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65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8211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571500" indent="-571500" algn="l">
              <a:spcAft>
                <a:spcPts val="1200"/>
              </a:spcAft>
              <a:buFont typeface="Wingdings" charset="2"/>
              <a:buChar char=""/>
            </a:pP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come to a place:</a:t>
            </a:r>
          </a:p>
          <a:p>
            <a:pPr marL="922338" indent="-230188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vengo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al colegio.</a:t>
            </a:r>
          </a:p>
          <a:p>
            <a:pPr marL="922338" indent="-230188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 come </a:t>
            </a:r>
            <a:r>
              <a:rPr lang="en-US" sz="34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school.</a:t>
            </a:r>
            <a:endParaRPr lang="en-US" sz="34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71500" indent="-571500" algn="l">
              <a:spcAft>
                <a:spcPts val="1200"/>
              </a:spcAft>
              <a:buFont typeface="Wingdings" charset="2"/>
              <a:buChar char=""/>
            </a:pP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come to a place at a certain time:</a:t>
            </a:r>
          </a:p>
          <a:p>
            <a:pPr marL="922338" indent="-230188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Tú </a:t>
            </a:r>
            <a:r>
              <a:rPr lang="en-US" sz="3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vienes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 casa a las </a:t>
            </a:r>
            <a:r>
              <a:rPr lang="en-US" sz="3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cinco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y media.</a:t>
            </a:r>
          </a:p>
          <a:p>
            <a:pPr marL="922338" indent="-230188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 come to the house at 5:30.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Uses of Venir</a:t>
            </a:r>
          </a:p>
        </p:txBody>
      </p:sp>
    </p:spTree>
    <p:extLst>
      <p:ext uri="{BB962C8B-B14F-4D97-AF65-F5344CB8AC3E}">
        <p14:creationId xmlns:p14="http://schemas.microsoft.com/office/powerpoint/2010/main" val="308496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4802</TotalTime>
  <Words>458</Words>
  <Application>Microsoft Macintosh PowerPoint</Application>
  <PresentationFormat>On-screen Show (4:3)</PresentationFormat>
  <Paragraphs>120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Franklin Gothic Medium</vt:lpstr>
      <vt:lpstr>Wingdings</vt:lpstr>
      <vt:lpstr>Office Theme</vt:lpstr>
      <vt:lpstr>Capítulo 4</vt:lpstr>
      <vt:lpstr>Capítulo 4</vt:lpstr>
      <vt:lpstr>El verbo TENER</vt:lpstr>
      <vt:lpstr>Uses of Tener</vt:lpstr>
      <vt:lpstr>Uses of Tener</vt:lpstr>
      <vt:lpstr>Uses of Tener</vt:lpstr>
      <vt:lpstr>Capítulo 4</vt:lpstr>
      <vt:lpstr>El verbo VENIR</vt:lpstr>
      <vt:lpstr>Uses of Venir</vt:lpstr>
      <vt:lpstr>Prueba de práctica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126</cp:revision>
  <cp:lastPrinted>2019-08-05T19:14:20Z</cp:lastPrinted>
  <dcterms:created xsi:type="dcterms:W3CDTF">2018-07-09T18:49:29Z</dcterms:created>
  <dcterms:modified xsi:type="dcterms:W3CDTF">2023-04-06T17:44:20Z</dcterms:modified>
</cp:coreProperties>
</file>