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3" r:id="rId3"/>
    <p:sldId id="285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9" r:id="rId12"/>
    <p:sldId id="307" r:id="rId13"/>
    <p:sldId id="30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C5DF"/>
    <a:srgbClr val="FFDEF7"/>
    <a:srgbClr val="7F4579"/>
    <a:srgbClr val="3B1436"/>
    <a:srgbClr val="4E1A47"/>
    <a:srgbClr val="6D2364"/>
    <a:srgbClr val="A15898"/>
    <a:srgbClr val="F383E3"/>
    <a:srgbClr val="AA0092"/>
    <a:srgbClr val="BFC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82"/>
    <p:restoredTop sz="94646"/>
  </p:normalViewPr>
  <p:slideViewPr>
    <p:cSldViewPr snapToGrid="0" snapToObjects="1">
      <p:cViewPr varScale="1">
        <p:scale>
          <a:sx n="99" d="100"/>
          <a:sy n="99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DB519-3111-7F47-B60B-6442C2EE5434}" type="datetime1">
              <a:rPr lang="en-US" smtClean="0"/>
              <a:t>4/14/22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Ch. 5 - Possessive Adjectives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86852-8FE6-B24A-A2EE-9EE51C46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6060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E3029-AFCA-2343-AE75-9D65CC4C2D07}" type="datetime1">
              <a:rPr lang="en-US" smtClean="0"/>
              <a:t>4/14/22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Ch. 5 - Possessive Adjectives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C4A24-9275-744C-87B3-1DA3BD957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341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4A24-9275-744C-87B3-1DA3BD95789C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Ch. 5 - Possessive Adjectives</a:t>
            </a:r>
          </a:p>
        </p:txBody>
      </p:sp>
    </p:spTree>
    <p:extLst>
      <p:ext uri="{BB962C8B-B14F-4D97-AF65-F5344CB8AC3E}">
        <p14:creationId xmlns:p14="http://schemas.microsoft.com/office/powerpoint/2010/main" val="1061984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0F4-3CA0-224C-8576-9B3751809702}" type="datetime1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3C1C-3C97-9D4A-BDD3-FA3D86464ED8}" type="datetime1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F936-ED7E-D649-84CE-04DB0E54D661}" type="datetime1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BFC4-E14A-3046-B18B-12D507AA0CA8}" type="datetime1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FD47-0959-5248-B00A-DBBA945E00BC}" type="datetime1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8CFA-1568-F04A-89A7-BA0370103BBC}" type="datetime1">
              <a:rPr lang="en-US" smtClean="0"/>
              <a:t>4/14/22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0940-A5AE-C841-AE30-030DE934CFF6}" type="datetime1">
              <a:rPr lang="en-US" smtClean="0"/>
              <a:t>4/14/22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74969-D0EF-324A-B89E-1EB0AFCC11E9}" type="datetime1">
              <a:rPr lang="en-US" smtClean="0"/>
              <a:t>4/14/22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8C44-8121-2C4E-BB92-A9DEC26778DB}" type="datetime1">
              <a:rPr lang="en-US" smtClean="0"/>
              <a:t>4/14/22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44B4-8753-6D4C-A78E-E09FBBE36C2D}" type="datetime1">
              <a:rPr lang="en-US" smtClean="0"/>
              <a:t>4/14/22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EE1D-E3B8-374A-8D9E-DFF0CB9AF293}" type="datetime1">
              <a:rPr lang="en-US" smtClean="0"/>
              <a:t>4/14/22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383E3"/>
            </a:gs>
            <a:gs pos="43000">
              <a:srgbClr val="7F4579"/>
            </a:gs>
            <a:gs pos="100000">
              <a:srgbClr val="3B1436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4C8B6-0782-1E4F-B51C-98E70993626A}" type="datetime1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n-US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Possessive Adjectives</a:t>
            </a:r>
          </a:p>
          <a:p>
            <a:r>
              <a:rPr lang="en-US" sz="35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Saying what belongs to whom</a:t>
            </a:r>
            <a:endParaRPr lang="es-ES_tradnl" sz="35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Capítulo 5</a:t>
            </a: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2450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90000"/>
              </a:lnSpc>
              <a:spcAft>
                <a:spcPts val="2400"/>
              </a:spcAft>
              <a:buFont typeface="Wingdings" charset="2"/>
              <a:buChar char=""/>
            </a:pP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 meaning of </a:t>
            </a:r>
            <a:r>
              <a:rPr lang="en-US" sz="35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</a:t>
            </a:r>
            <a:r>
              <a:rPr lang="en-US" sz="35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or</a:t>
            </a:r>
            <a:r>
              <a:rPr lang="en-US" sz="35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5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sus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may not be clear, so you may need to change it for clarification.</a:t>
            </a:r>
          </a:p>
          <a:p>
            <a:pPr>
              <a:lnSpc>
                <a:spcPct val="90000"/>
              </a:lnSpc>
            </a:pP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 = de </a:t>
            </a:r>
            <a:r>
              <a:rPr lang="en-US" altLang="ja-JP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endParaRPr lang="en-US" sz="35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 = de </a:t>
            </a: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</a:t>
            </a:r>
            <a:endParaRPr lang="en-US" sz="35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 = de </a:t>
            </a: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ellos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(as)</a:t>
            </a:r>
          </a:p>
          <a:p>
            <a:pPr>
              <a:lnSpc>
                <a:spcPct val="90000"/>
              </a:lnSpc>
            </a:pP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libro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</a:t>
            </a: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el </a:t>
            </a: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libro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de </a:t>
            </a: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libro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</a:t>
            </a: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el </a:t>
            </a: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libro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de </a:t>
            </a:r>
            <a:r>
              <a:rPr lang="en-US" altLang="ja-JP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altLang="ja-JP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ja-JP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altLang="ja-JP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</a:t>
            </a:r>
            <a:r>
              <a:rPr lang="en-US" altLang="ja-JP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libro</a:t>
            </a:r>
            <a:r>
              <a:rPr lang="en-US" altLang="ja-JP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</a:t>
            </a:r>
            <a:r>
              <a:rPr lang="en-US" altLang="ja-JP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altLang="ja-JP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el </a:t>
            </a:r>
            <a:r>
              <a:rPr lang="en-US" altLang="ja-JP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libro</a:t>
            </a:r>
            <a:r>
              <a:rPr lang="en-US" altLang="ja-JP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de </a:t>
            </a:r>
            <a:r>
              <a:rPr lang="en-US" altLang="ja-JP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ellos</a:t>
            </a:r>
            <a:endParaRPr lang="en-US" sz="35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 -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Clarification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75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2450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90000"/>
              </a:lnSpc>
              <a:spcAft>
                <a:spcPts val="2400"/>
              </a:spcAft>
              <a:buFont typeface="Wingdings" charset="2"/>
              <a:buChar char=""/>
            </a:pP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In Spanish ‘s is never used. To show possession, use </a:t>
            </a:r>
            <a:r>
              <a:rPr lang="en-US" sz="3500" b="1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de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and the </a:t>
            </a:r>
            <a:r>
              <a:rPr lang="en-US" sz="35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noun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that refers to the owner/possessor.</a:t>
            </a:r>
          </a:p>
          <a:p>
            <a:pPr marL="457200" indent="-457200" algn="l">
              <a:lnSpc>
                <a:spcPct val="90000"/>
              </a:lnSpc>
              <a:spcAft>
                <a:spcPts val="2400"/>
              </a:spcAft>
              <a:buFont typeface="Wingdings" charset="2"/>
              <a:buChar char=""/>
            </a:pPr>
            <a:r>
              <a:rPr lang="en-US" sz="3500" b="1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De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is also used when a noun is </a:t>
            </a:r>
            <a:r>
              <a:rPr lang="en-US" sz="35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used like 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an adjective.</a:t>
            </a:r>
          </a:p>
          <a:p>
            <a:pPr marL="914400" lvl="1" indent="-457200" algn="l">
              <a:lnSpc>
                <a:spcPct val="90000"/>
              </a:lnSpc>
              <a:spcAft>
                <a:spcPts val="2400"/>
              </a:spcAft>
              <a:buFont typeface="Wingdings" charset="2"/>
              <a:buChar char=""/>
            </a:pPr>
            <a:r>
              <a:rPr lang="en-US" sz="31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 </a:t>
            </a:r>
            <a:r>
              <a:rPr lang="en-US" sz="31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gato</a:t>
            </a:r>
            <a:r>
              <a:rPr lang="en-US" sz="31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100" b="1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de</a:t>
            </a:r>
            <a:r>
              <a:rPr lang="en-US" sz="31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Marisa = Marisa’s cat</a:t>
            </a:r>
          </a:p>
          <a:p>
            <a:pPr marL="914400" lvl="1" indent="-457200" algn="l">
              <a:lnSpc>
                <a:spcPct val="90000"/>
              </a:lnSpc>
              <a:spcAft>
                <a:spcPts val="2400"/>
              </a:spcAft>
              <a:buFont typeface="Wingdings" charset="2"/>
              <a:buChar char=""/>
            </a:pPr>
            <a:r>
              <a:rPr lang="en-US" sz="31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Los </a:t>
            </a:r>
            <a:r>
              <a:rPr lang="en-US" sz="31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primos</a:t>
            </a:r>
            <a:r>
              <a:rPr lang="en-US" sz="31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100" b="1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de</a:t>
            </a:r>
            <a:r>
              <a:rPr lang="en-US" sz="31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Juan = Juan’s cousins</a:t>
            </a:r>
          </a:p>
          <a:p>
            <a:pPr marL="914400" lvl="1" indent="-457200" algn="l">
              <a:lnSpc>
                <a:spcPct val="90000"/>
              </a:lnSpc>
              <a:spcAft>
                <a:spcPts val="2400"/>
              </a:spcAft>
              <a:buFont typeface="Wingdings" charset="2"/>
              <a:buChar char=""/>
            </a:pPr>
            <a:r>
              <a:rPr lang="en-US" sz="31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en-US" sz="31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clase</a:t>
            </a:r>
            <a:r>
              <a:rPr lang="en-US" sz="31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100" b="1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de</a:t>
            </a:r>
            <a:r>
              <a:rPr lang="en-US" sz="31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1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español</a:t>
            </a:r>
            <a:r>
              <a:rPr lang="en-US" sz="31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Spanish class</a:t>
            </a:r>
            <a:endParaRPr lang="en-US" sz="31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Possession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855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24500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90000"/>
              </a:lnSpc>
              <a:spcAft>
                <a:spcPts val="3000"/>
              </a:spcAft>
              <a:buFontTx/>
              <a:buAutoNum type="arabicPeriod"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_________ (my)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abuela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simpática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514350" indent="-514350" algn="l">
              <a:lnSpc>
                <a:spcPct val="90000"/>
              </a:lnSpc>
              <a:spcAft>
                <a:spcPts val="3000"/>
              </a:spcAft>
              <a:buFontTx/>
              <a:buAutoNum type="arabicPeriod"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_________ (our)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hermanas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son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altas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514350" indent="-514350" algn="l">
              <a:lnSpc>
                <a:spcPct val="90000"/>
              </a:lnSpc>
              <a:spcAft>
                <a:spcPts val="3000"/>
              </a:spcAft>
              <a:buFontTx/>
              <a:buAutoNum type="arabicPeriod"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__________ (his) padres son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serios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514350" indent="-514350" algn="l">
              <a:lnSpc>
                <a:spcPct val="90000"/>
              </a:lnSpc>
              <a:spcAft>
                <a:spcPts val="3000"/>
              </a:spcAft>
              <a:buFontTx/>
              <a:buAutoNum type="arabicPeriod"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__________ (their)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perro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grande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2720" y="1092537"/>
            <a:ext cx="1561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n>
                  <a:solidFill>
                    <a:srgbClr val="3366FF"/>
                  </a:solidFill>
                </a:ln>
              </a:rPr>
              <a:t>Mi</a:t>
            </a:r>
            <a:endParaRPr lang="en-US" sz="4000" b="1" dirty="0">
              <a:ln>
                <a:solidFill>
                  <a:srgbClr val="3366FF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981200"/>
            <a:ext cx="2305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n>
                  <a:solidFill>
                    <a:srgbClr val="3366FF"/>
                  </a:solidFill>
                </a:ln>
              </a:rPr>
              <a:t>Nuestras</a:t>
            </a:r>
            <a:endParaRPr lang="en-US" sz="4000" b="1" dirty="0">
              <a:ln>
                <a:solidFill>
                  <a:srgbClr val="3366FF"/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2971800"/>
            <a:ext cx="1561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n>
                  <a:solidFill>
                    <a:srgbClr val="3366FF"/>
                  </a:solidFill>
                </a:ln>
              </a:rPr>
              <a:t>Sus</a:t>
            </a:r>
            <a:endParaRPr lang="en-US" sz="4000" b="1" dirty="0">
              <a:ln>
                <a:solidFill>
                  <a:srgbClr val="3366FF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3917902"/>
            <a:ext cx="2309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>
                  <a:solidFill>
                    <a:srgbClr val="3366FF"/>
                  </a:solidFill>
                </a:ln>
              </a:rPr>
              <a:t>Su</a:t>
            </a:r>
          </a:p>
        </p:txBody>
      </p:sp>
    </p:spTree>
    <p:extLst>
      <p:ext uri="{BB962C8B-B14F-4D97-AF65-F5344CB8AC3E}">
        <p14:creationId xmlns:p14="http://schemas.microsoft.com/office/powerpoint/2010/main" val="131907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24500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  <a:spcAft>
                <a:spcPts val="3000"/>
              </a:spcAft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5.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voy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 leer. ¿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Dónde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está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_______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libro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742950" indent="-742950" algn="l">
              <a:lnSpc>
                <a:spcPct val="90000"/>
              </a:lnSpc>
              <a:spcAft>
                <a:spcPts val="3000"/>
              </a:spcAft>
              <a:buAutoNum type="arabicPeriod" startAt="6"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compra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una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sopa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_______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sopa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muy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buena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A _____ amigos les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gusta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lnSpc>
                <a:spcPct val="90000"/>
              </a:lnSpc>
              <a:spcAft>
                <a:spcPts val="3000"/>
              </a:spcAft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7.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Nosotros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tenemos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dos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abuelos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simpáticos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__________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abuelos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son altos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también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3200" y="990600"/>
            <a:ext cx="1561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>
                  <a:solidFill>
                    <a:srgbClr val="3366FF"/>
                  </a:solidFill>
                </a:ln>
              </a:rPr>
              <a:t>mi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0" y="2438400"/>
            <a:ext cx="1561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>
                  <a:solidFill>
                    <a:srgbClr val="3366FF"/>
                  </a:solidFill>
                </a:ln>
              </a:rPr>
              <a:t>Su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57600" y="3048000"/>
            <a:ext cx="1561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n>
                  <a:solidFill>
                    <a:srgbClr val="3366FF"/>
                  </a:solidFill>
                </a:ln>
              </a:rPr>
              <a:t>sus</a:t>
            </a:r>
            <a:endParaRPr lang="en-US" sz="4000" b="1" dirty="0">
              <a:ln>
                <a:solidFill>
                  <a:srgbClr val="3366FF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7000" y="5030623"/>
            <a:ext cx="2309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n>
                  <a:solidFill>
                    <a:srgbClr val="3366FF"/>
                  </a:solidFill>
                </a:ln>
              </a:rPr>
              <a:t>Nuestros</a:t>
            </a:r>
            <a:endParaRPr lang="en-US" sz="4000" b="1" dirty="0">
              <a:ln>
                <a:solidFill>
                  <a:srgbClr val="3366FF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8160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24500"/>
          </a:xfrm>
        </p:spPr>
        <p:txBody>
          <a:bodyPr>
            <a:noAutofit/>
          </a:bodyPr>
          <a:lstStyle/>
          <a:p>
            <a:pPr marL="446088" indent="-446088" algn="l">
              <a:buFont typeface="Arial"/>
              <a:buChar char="•"/>
            </a:pP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Possessive adjectives show possession or ownership.</a:t>
            </a:r>
          </a:p>
          <a:p>
            <a:pPr marL="446088" indent="-446088" algn="l">
              <a:buFont typeface="Arial"/>
              <a:buChar char="•"/>
            </a:pP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Possessive adjectives are adjectives so they must agree with the noun!</a:t>
            </a:r>
          </a:p>
          <a:p>
            <a:pPr marL="446088" indent="-446088" algn="l">
              <a:buFont typeface="Arial"/>
              <a:buChar char="•"/>
            </a:pP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Possessive adjectives come </a:t>
            </a:r>
            <a:r>
              <a:rPr lang="en-US" sz="44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before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the noun.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Adjetivos posesivos</a:t>
            </a:r>
          </a:p>
        </p:txBody>
      </p:sp>
    </p:spTree>
    <p:extLst>
      <p:ext uri="{BB962C8B-B14F-4D97-AF65-F5344CB8AC3E}">
        <p14:creationId xmlns:p14="http://schemas.microsoft.com/office/powerpoint/2010/main" val="347963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3999" cy="5372100"/>
          </a:xfrm>
        </p:spPr>
        <p:txBody>
          <a:bodyPr>
            <a:noAutofit/>
          </a:bodyPr>
          <a:lstStyle/>
          <a:p>
            <a:pPr algn="l">
              <a:spcAft>
                <a:spcPts val="7200"/>
              </a:spcAft>
              <a:buFont typeface="Arial" charset="0"/>
              <a:buChar char="•"/>
              <a:defRPr/>
            </a:pP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formas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Adjetivos posesivos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215737"/>
              </p:ext>
            </p:extLst>
          </p:nvPr>
        </p:nvGraphicFramePr>
        <p:xfrm>
          <a:off x="1" y="2517214"/>
          <a:ext cx="9143998" cy="341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9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9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6D23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6D23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410"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3200" i="0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015"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C5D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3200" i="0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C5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83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D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3200" i="0" kern="1200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D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290699"/>
              </p:ext>
            </p:extLst>
          </p:nvPr>
        </p:nvGraphicFramePr>
        <p:xfrm>
          <a:off x="221111" y="3216814"/>
          <a:ext cx="3242525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mi/</a:t>
                      </a:r>
                      <a:r>
                        <a:rPr lang="en-US" sz="32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mis</a:t>
                      </a:r>
                      <a:r>
                        <a:rPr lang="en-US" sz="32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= my</a:t>
                      </a:r>
                      <a:endParaRPr lang="es-ES_tradnl" sz="2200" i="0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689225"/>
              </p:ext>
            </p:extLst>
          </p:nvPr>
        </p:nvGraphicFramePr>
        <p:xfrm>
          <a:off x="221111" y="4069155"/>
          <a:ext cx="36119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1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tu</a:t>
                      </a:r>
                      <a:r>
                        <a:rPr lang="en-US" sz="32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/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tus</a:t>
                      </a:r>
                      <a:r>
                        <a:rPr lang="en-US" sz="32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= your</a:t>
                      </a:r>
                      <a:endParaRPr lang="es-ES_tradnl" sz="2200" i="0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43089"/>
              </p:ext>
            </p:extLst>
          </p:nvPr>
        </p:nvGraphicFramePr>
        <p:xfrm>
          <a:off x="152400" y="4905045"/>
          <a:ext cx="4227945" cy="107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783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su</a:t>
                      </a:r>
                      <a:r>
                        <a:rPr lang="en-US" sz="3200" i="1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en-US" sz="3200" i="1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sus</a:t>
                      </a:r>
                      <a:r>
                        <a:rPr lang="en-US" sz="3200" i="1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= his/her/your (formal)/its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98601"/>
              </p:ext>
            </p:extLst>
          </p:nvPr>
        </p:nvGraphicFramePr>
        <p:xfrm>
          <a:off x="4419599" y="3154755"/>
          <a:ext cx="4433455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nuestro</a:t>
                      </a:r>
                      <a:r>
                        <a:rPr lang="en-US" sz="32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(a)(s) = our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435710"/>
              </p:ext>
            </p:extLst>
          </p:nvPr>
        </p:nvGraphicFramePr>
        <p:xfrm>
          <a:off x="4419600" y="4057610"/>
          <a:ext cx="472439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vuestro</a:t>
                      </a:r>
                      <a:r>
                        <a:rPr lang="en-US" sz="32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(a)(s)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= your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255273"/>
              </p:ext>
            </p:extLst>
          </p:nvPr>
        </p:nvGraphicFramePr>
        <p:xfrm>
          <a:off x="4419600" y="4905045"/>
          <a:ext cx="4433455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su</a:t>
                      </a:r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sus</a:t>
                      </a:r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= their/your (plural)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55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245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Mi</a:t>
            </a:r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my (singular)</a:t>
            </a:r>
          </a:p>
          <a:p>
            <a:pPr>
              <a:lnSpc>
                <a:spcPct val="90000"/>
              </a:lnSpc>
            </a:pPr>
            <a:r>
              <a:rPr lang="en-US" sz="4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Mis</a:t>
            </a:r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my (plural)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Mi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abuelo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Mi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prima.</a:t>
            </a:r>
          </a:p>
          <a:p>
            <a:pPr>
              <a:lnSpc>
                <a:spcPct val="90000"/>
              </a:lnSpc>
            </a:pP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Mis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abuelos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Mis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primas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Only number, not gender matters!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Adjetivos posesivos</a:t>
            </a:r>
          </a:p>
        </p:txBody>
      </p:sp>
    </p:spTree>
    <p:extLst>
      <p:ext uri="{BB962C8B-B14F-4D97-AF65-F5344CB8AC3E}">
        <p14:creationId xmlns:p14="http://schemas.microsoft.com/office/powerpoint/2010/main" val="62550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24500"/>
          </a:xfrm>
        </p:spPr>
        <p:txBody>
          <a:bodyPr>
            <a:noAutofit/>
          </a:bodyPr>
          <a:lstStyle/>
          <a:p>
            <a:r>
              <a:rPr lang="en-US" sz="4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Tu</a:t>
            </a:r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your (singular)</a:t>
            </a:r>
          </a:p>
          <a:p>
            <a:r>
              <a:rPr lang="en-US" sz="4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Tus</a:t>
            </a:r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your (plural)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Tu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libro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Tu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calculadora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Tus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libros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Tus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calculadoras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Only number, not gender matters!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Adjetivos posesivos</a:t>
            </a:r>
          </a:p>
        </p:txBody>
      </p:sp>
    </p:spTree>
    <p:extLst>
      <p:ext uri="{BB962C8B-B14F-4D97-AF65-F5344CB8AC3E}">
        <p14:creationId xmlns:p14="http://schemas.microsoft.com/office/powerpoint/2010/main" val="57613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24500"/>
          </a:xfrm>
        </p:spPr>
        <p:txBody>
          <a:bodyPr>
            <a:noAutofit/>
          </a:bodyPr>
          <a:lstStyle/>
          <a:p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 = his/her/your (singular)</a:t>
            </a:r>
          </a:p>
          <a:p>
            <a:r>
              <a:rPr lang="en-US" sz="4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Sus</a:t>
            </a:r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his/her/your (plural)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perro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Su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hermana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perros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hermanas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Only number, not gender matters!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Adjetivos posesivos</a:t>
            </a:r>
          </a:p>
        </p:txBody>
      </p:sp>
    </p:spTree>
    <p:extLst>
      <p:ext uri="{BB962C8B-B14F-4D97-AF65-F5344CB8AC3E}">
        <p14:creationId xmlns:p14="http://schemas.microsoft.com/office/powerpoint/2010/main" val="261491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245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Nuestro</a:t>
            </a:r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/a = our (singular)</a:t>
            </a:r>
          </a:p>
          <a:p>
            <a:pPr>
              <a:lnSpc>
                <a:spcPct val="90000"/>
              </a:lnSpc>
            </a:pPr>
            <a:r>
              <a:rPr lang="en-US" sz="4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Nuestros</a:t>
            </a:r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/as = our (plural)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Nuestr</a:t>
            </a:r>
            <a:r>
              <a:rPr lang="en-US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gat</a:t>
            </a:r>
            <a:r>
              <a:rPr lang="en-US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Nuestr</a:t>
            </a:r>
            <a:r>
              <a:rPr lang="en-US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í</a:t>
            </a:r>
            <a:r>
              <a:rPr lang="en-US" altLang="ja-JP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ja-JP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Nuestr</a:t>
            </a:r>
            <a:r>
              <a:rPr lang="en-US" altLang="ja-JP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gat</a:t>
            </a:r>
            <a:r>
              <a:rPr lang="en-US" altLang="ja-JP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Nuestr</a:t>
            </a:r>
            <a:r>
              <a:rPr lang="en-US" altLang="ja-JP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tí</a:t>
            </a:r>
            <a:r>
              <a:rPr lang="en-US" altLang="ja-JP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4400" b="1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Gender</a:t>
            </a:r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&amp; number matter!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Adjetivos posesivos</a:t>
            </a:r>
          </a:p>
        </p:txBody>
      </p:sp>
    </p:spTree>
    <p:extLst>
      <p:ext uri="{BB962C8B-B14F-4D97-AF65-F5344CB8AC3E}">
        <p14:creationId xmlns:p14="http://schemas.microsoft.com/office/powerpoint/2010/main" val="357097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245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Vuestro</a:t>
            </a:r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/a = your (singular)</a:t>
            </a:r>
          </a:p>
          <a:p>
            <a:pPr>
              <a:lnSpc>
                <a:spcPct val="90000"/>
              </a:lnSpc>
            </a:pPr>
            <a:r>
              <a:rPr lang="en-US" sz="4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Vuestros</a:t>
            </a:r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/as = your (plural)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Vuestr</a:t>
            </a:r>
            <a:r>
              <a:rPr lang="en-US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gat</a:t>
            </a:r>
            <a:r>
              <a:rPr lang="en-US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Vuestr</a:t>
            </a:r>
            <a:r>
              <a:rPr lang="en-US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í</a:t>
            </a:r>
            <a:r>
              <a:rPr lang="en-US" altLang="ja-JP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ja-JP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Vuestr</a:t>
            </a:r>
            <a:r>
              <a:rPr lang="en-US" altLang="ja-JP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gat</a:t>
            </a:r>
            <a:r>
              <a:rPr lang="en-US" altLang="ja-JP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Vuestr</a:t>
            </a:r>
            <a:r>
              <a:rPr lang="en-US" altLang="ja-JP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tí</a:t>
            </a:r>
            <a:r>
              <a:rPr lang="en-US" altLang="ja-JP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altLang="ja-JP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altLang="ja-JP" sz="44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Gender</a:t>
            </a:r>
            <a:r>
              <a:rPr lang="en-US" altLang="ja-JP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&amp; number matter!</a:t>
            </a:r>
          </a:p>
          <a:p>
            <a:pPr>
              <a:lnSpc>
                <a:spcPct val="90000"/>
              </a:lnSpc>
            </a:pP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Adjetivos posesivos</a:t>
            </a:r>
          </a:p>
        </p:txBody>
      </p:sp>
    </p:spTree>
    <p:extLst>
      <p:ext uri="{BB962C8B-B14F-4D97-AF65-F5344CB8AC3E}">
        <p14:creationId xmlns:p14="http://schemas.microsoft.com/office/powerpoint/2010/main" val="429221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24500"/>
          </a:xfrm>
        </p:spPr>
        <p:txBody>
          <a:bodyPr>
            <a:noAutofit/>
          </a:bodyPr>
          <a:lstStyle/>
          <a:p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 = their/your (singular)</a:t>
            </a:r>
          </a:p>
          <a:p>
            <a:r>
              <a:rPr lang="en-US" sz="4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Sus</a:t>
            </a:r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their/your (plural)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abuelo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Su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madre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abuelos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madres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Adjetivos posesivos</a:t>
            </a:r>
          </a:p>
        </p:txBody>
      </p:sp>
    </p:spTree>
    <p:extLst>
      <p:ext uri="{BB962C8B-B14F-4D97-AF65-F5344CB8AC3E}">
        <p14:creationId xmlns:p14="http://schemas.microsoft.com/office/powerpoint/2010/main" val="72810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11952</TotalTime>
  <Words>526</Words>
  <Application>Microsoft Macintosh PowerPoint</Application>
  <PresentationFormat>On-screen Show (4:3)</PresentationFormat>
  <Paragraphs>96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Franklin Gothic Medium</vt:lpstr>
      <vt:lpstr>Wingdings</vt:lpstr>
      <vt:lpstr>Office Theme</vt:lpstr>
      <vt:lpstr>Capítulo 5</vt:lpstr>
      <vt:lpstr>Adjetivos posesivos</vt:lpstr>
      <vt:lpstr>Adjetivos posesivos</vt:lpstr>
      <vt:lpstr>Adjetivos posesivos</vt:lpstr>
      <vt:lpstr>Adjetivos posesivos</vt:lpstr>
      <vt:lpstr>Adjetivos posesivos</vt:lpstr>
      <vt:lpstr>Adjetivos posesivos</vt:lpstr>
      <vt:lpstr>Adjetivos posesivos</vt:lpstr>
      <vt:lpstr>Adjetivos posesivos</vt:lpstr>
      <vt:lpstr>Su - Clarification</vt:lpstr>
      <vt:lpstr>De for Possession</vt:lpstr>
      <vt:lpstr>Prueba de práctica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77</cp:revision>
  <cp:lastPrinted>2022-04-15T14:59:53Z</cp:lastPrinted>
  <dcterms:created xsi:type="dcterms:W3CDTF">2018-07-09T18:49:29Z</dcterms:created>
  <dcterms:modified xsi:type="dcterms:W3CDTF">2022-04-15T15:02:50Z</dcterms:modified>
</cp:coreProperties>
</file>