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2" r:id="rId2"/>
    <p:sldId id="332" r:id="rId3"/>
    <p:sldId id="342" r:id="rId4"/>
    <p:sldId id="313" r:id="rId5"/>
    <p:sldId id="333" r:id="rId6"/>
    <p:sldId id="314" r:id="rId7"/>
    <p:sldId id="335" r:id="rId8"/>
    <p:sldId id="343" r:id="rId9"/>
    <p:sldId id="329" r:id="rId10"/>
    <p:sldId id="330" r:id="rId11"/>
    <p:sldId id="337" r:id="rId12"/>
    <p:sldId id="344" r:id="rId13"/>
    <p:sldId id="338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FDFF"/>
    <a:srgbClr val="00FA00"/>
    <a:srgbClr val="D0E5FF"/>
    <a:srgbClr val="DEF9FF"/>
    <a:srgbClr val="ABBDD2"/>
    <a:srgbClr val="BDFEB7"/>
    <a:srgbClr val="344834"/>
    <a:srgbClr val="547553"/>
    <a:srgbClr val="70A06F"/>
    <a:srgbClr val="B1F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ABAED-5992-4044-871C-BA49D2863106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5 - Ser Vs Estar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3BD7E-FD27-CA4E-8185-6562E4039328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5 - Ser Vs Estar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Ser Vs Estar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Ser Vs Estar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5 - Ser Vs Estar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Ser Vs Estar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Ser Vs Estar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5 - Ser Vs Estar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Ser Vs Estar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8EB-86C7-1541-9A9D-4B007AE92A78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5C91-CD19-1A4F-B183-389E470D3E25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ECC8-9503-3540-8A69-098EFCE72AB4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E3BE-C26B-7948-8D03-F213C828B264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CDCD-86E1-BD4E-9938-5E88C57FCA0A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43C0-DA23-A441-B3CA-C2E1B44A7636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1429-7417-5A41-9C41-A26FD209E5D2}" type="datetime1">
              <a:rPr lang="en-US" smtClean="0"/>
              <a:t>4/15/22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B29B-56F9-8D4D-95AA-DD386DCB04D9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525F-C527-D740-B93E-C1D6E6A96E37}" type="datetime1">
              <a:rPr lang="en-US" smtClean="0"/>
              <a:t>4/15/22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A2EF-B4F5-F947-9591-76F42FE4BA42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734-F67B-DC49-8A18-9B48873743B1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1251-CF2B-FB45-97CF-3E0606DEEC55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vs Estar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To indicate location 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ESTAR is used to express where someone/something is located at the moment.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Translate ESTAR as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to be located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1657350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Barcelona </a:t>
            </a:r>
            <a:r>
              <a:rPr lang="en-US" sz="38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España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8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57350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carro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garaje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1657350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Estoy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la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cocina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</a:p>
        </p:txBody>
      </p:sp>
    </p:spTree>
    <p:extLst>
      <p:ext uri="{BB962C8B-B14F-4D97-AF65-F5344CB8AC3E}">
        <p14:creationId xmlns:p14="http://schemas.microsoft.com/office/powerpoint/2010/main" val="29381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2. To describe conditions/feelings: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Estar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is used to express a condition, feeling or temporary state.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Translate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estar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as 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altLang="ja-JP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to feel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r>
              <a:rPr lang="en-US" altLang="ja-JP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or 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altLang="ja-JP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to look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1204913" indent="-279400" algn="l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¿Cómo </a:t>
            </a:r>
            <a:r>
              <a:rPr lang="en-US" sz="38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estás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? </a:t>
            </a:r>
            <a:r>
              <a:rPr lang="en-US" sz="38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Estoy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bien. </a:t>
            </a:r>
          </a:p>
          <a:p>
            <a:pPr marL="1204913" indent="-279400" algn="l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Estamos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contentos. </a:t>
            </a:r>
            <a:r>
              <a:rPr lang="en-US" sz="30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We are/feel happy.</a:t>
            </a:r>
          </a:p>
          <a:p>
            <a:pPr marL="1204913" indent="-279400" algn="l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Estás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enfermo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 </a:t>
            </a:r>
            <a:r>
              <a:rPr lang="en-US" sz="30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You are/feel sick.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</a:p>
        </p:txBody>
      </p:sp>
    </p:spTree>
    <p:extLst>
      <p:ext uri="{BB962C8B-B14F-4D97-AF65-F5344CB8AC3E}">
        <p14:creationId xmlns:p14="http://schemas.microsoft.com/office/powerpoint/2010/main" val="294429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r>
              <a:rPr lang="es-ES_tradnl" sz="6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6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Tricks</a:t>
            </a:r>
            <a:r>
              <a:rPr lang="es-ES_tradnl" sz="6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6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6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6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</a:t>
            </a:r>
            <a:endParaRPr lang="es-ES_tradnl" sz="6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249509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 is best translated as:</a:t>
            </a:r>
          </a:p>
          <a:p>
            <a:pPr lvl="1" algn="l"/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look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/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feel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>
              <a:spcAft>
                <a:spcPts val="1500"/>
              </a:spcAft>
            </a:pP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be located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algn="l">
              <a:spcAft>
                <a:spcPts val="2000"/>
              </a:spcAft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How you feel and where you are, that is when you use ESTAR.</a:t>
            </a:r>
          </a:p>
          <a:p>
            <a:pPr algn="l">
              <a:spcAft>
                <a:spcPts val="2000"/>
              </a:spcAft>
            </a:pPr>
            <a:r>
              <a:rPr lang="en-US" dirty="0">
                <a:ln>
                  <a:solidFill>
                    <a:srgbClr val="00FA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describe people or things. </a:t>
            </a:r>
            <a:r>
              <a:rPr lang="en-US" dirty="0" err="1">
                <a:ln>
                  <a:solidFill>
                    <a:srgbClr val="00FD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for location or feeling.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Resumen -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23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 _________ baja y atlética.  (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Description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sala   __________ cerca de la cocina. (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Location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de California. (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Origin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Los estudiantes _______ en la cafetería. (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Location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¿Cómo estás? _______ bien. (</a:t>
            </a:r>
            <a:r>
              <a:rPr lang="es-ES_tradnl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Feeling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Práctica: ¿Ser o Estar?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5799" y="1435902"/>
            <a:ext cx="16145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soy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0794" y="2364106"/>
            <a:ext cx="15938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está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8960" y="3292284"/>
            <a:ext cx="15013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eres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8629" y="4318665"/>
            <a:ext cx="16596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están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37728" y="5217156"/>
            <a:ext cx="13579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Estoy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344488" indent="-344488" algn="l">
              <a:spcAft>
                <a:spcPts val="2000"/>
              </a:spcAft>
              <a:buFont typeface="Arial"/>
              <a:buChar char="•"/>
            </a:pP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Ser and </a:t>
            </a: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Estar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mean “to be” in English</a:t>
            </a:r>
          </a:p>
          <a:p>
            <a:pPr marL="344488" indent="-344488" algn="l">
              <a:spcAft>
                <a:spcPts val="2000"/>
              </a:spcAft>
              <a:buFont typeface="Arial"/>
              <a:buChar char="•"/>
            </a:pP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But, there are differences between the uses of the two verbs</a:t>
            </a:r>
          </a:p>
          <a:p>
            <a:pPr marL="344488" indent="-344488" algn="l">
              <a:spcAft>
                <a:spcPts val="2000"/>
              </a:spcAft>
              <a:buFont typeface="Arial"/>
              <a:buChar char="•"/>
            </a:pP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They are not interchangeable!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vs Estar</a:t>
            </a:r>
          </a:p>
        </p:txBody>
      </p:sp>
    </p:spTree>
    <p:extLst>
      <p:ext uri="{BB962C8B-B14F-4D97-AF65-F5344CB8AC3E}">
        <p14:creationId xmlns:p14="http://schemas.microsoft.com/office/powerpoint/2010/main" val="88183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96136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9491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1097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soy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5543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eres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30008"/>
              </p:ext>
            </p:extLst>
          </p:nvPr>
        </p:nvGraphicFramePr>
        <p:xfrm>
          <a:off x="1560385" y="4495800"/>
          <a:ext cx="175899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100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6415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1978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son</a:t>
                      </a:r>
                      <a:r>
                        <a:rPr lang="es-ES_tradnl" sz="3200" i="1" baseline="0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9789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49653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6233"/>
              </p:ext>
            </p:extLst>
          </p:nvPr>
        </p:nvGraphicFramePr>
        <p:xfrm>
          <a:off x="2017584" y="4876800"/>
          <a:ext cx="195845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40050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58834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19198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4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algn="l"/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Description of physical or personality traits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5938" indent="-279400" algn="l"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express an inherent trait or characteristic.</a:t>
            </a:r>
          </a:p>
          <a:p>
            <a:pPr marL="515938" indent="-279400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Description:</a:t>
            </a:r>
          </a:p>
          <a:p>
            <a:pPr marL="1312863" lvl="1" indent="-279400" algn="l" defTabSz="619125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 estudiantes </a:t>
            </a:r>
            <a:r>
              <a:rPr lang="en-US" sz="3600" b="1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inteligentes.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312863" lvl="1" indent="-279400" algn="l" defTabSz="619125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chico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alto y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serio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1312863" lvl="1" indent="-279400" algn="l" defTabSz="619125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comedor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grande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SER</a:t>
            </a:r>
          </a:p>
        </p:txBody>
      </p:sp>
    </p:spTree>
    <p:extLst>
      <p:ext uri="{BB962C8B-B14F-4D97-AF65-F5344CB8AC3E}">
        <p14:creationId xmlns:p14="http://schemas.microsoft.com/office/powerpoint/2010/main" val="54505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3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To indicate origin: </a:t>
            </a:r>
          </a:p>
          <a:p>
            <a:pPr marL="623888" indent="-279400" algn="l">
              <a:lnSpc>
                <a:spcPct val="90000"/>
              </a:lnSpc>
              <a:spcBef>
                <a:spcPts val="0"/>
              </a:spcBef>
              <a:spcAft>
                <a:spcPts val="2000"/>
              </a:spcAft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say where someone or something is from originally. </a:t>
            </a:r>
          </a:p>
          <a:p>
            <a:pPr marL="2109788" indent="-279400" algn="l">
              <a:lnSpc>
                <a:spcPct val="90000"/>
              </a:lnSpc>
              <a:spcBef>
                <a:spcPts val="0"/>
              </a:spcBef>
              <a:spcAft>
                <a:spcPts val="2000"/>
              </a:spcAft>
              <a:buFont typeface="Arial"/>
              <a:buChar char="•"/>
            </a:pPr>
            <a:r>
              <a:rPr lang="en-US" sz="3800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Soy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Barcelona. </a:t>
            </a:r>
          </a:p>
          <a:p>
            <a:pPr marL="2109788" indent="-279400" algn="l">
              <a:lnSpc>
                <a:spcPct val="90000"/>
              </a:lnSpc>
              <a:spcBef>
                <a:spcPts val="0"/>
              </a:spcBef>
              <a:spcAft>
                <a:spcPts val="2000"/>
              </a:spcAft>
              <a:buFont typeface="Arial"/>
              <a:buChar char="•"/>
            </a:pPr>
            <a:r>
              <a:rPr lang="en-US" sz="3800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Somos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Cuba.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SER</a:t>
            </a: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3. To give time and dates:</a:t>
            </a:r>
          </a:p>
          <a:p>
            <a:pPr marL="641350" indent="-295275">
              <a:lnSpc>
                <a:spcPct val="210000"/>
              </a:lnSpc>
            </a:pP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Hoy </a:t>
            </a:r>
            <a:r>
              <a:rPr lang="en-US" sz="3800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23 de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abril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  <a:r>
              <a:rPr lang="en-US" sz="3800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martes.</a:t>
            </a:r>
            <a:endParaRPr lang="en-US" sz="38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41350" indent="-295275">
              <a:lnSpc>
                <a:spcPct val="210000"/>
              </a:lnSpc>
            </a:pP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Son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las once y media de la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mañana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35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249509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57613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9587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estoy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3487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estás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05584"/>
              </p:ext>
            </p:extLst>
          </p:nvPr>
        </p:nvGraphicFramePr>
        <p:xfrm>
          <a:off x="1560385" y="4495800"/>
          <a:ext cx="175899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7598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83544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8905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están</a:t>
                      </a:r>
                      <a:r>
                        <a:rPr lang="es-ES_tradnl" sz="3200" i="1" baseline="0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96297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92577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11473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72384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084065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35785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13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576</Words>
  <Application>Microsoft Macintosh PowerPoint</Application>
  <PresentationFormat>On-screen Show (4:3)</PresentationFormat>
  <Paragraphs>128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Medium</vt:lpstr>
      <vt:lpstr>Office Theme</vt:lpstr>
      <vt:lpstr>Capítulo 5</vt:lpstr>
      <vt:lpstr>Ser vs Estar</vt:lpstr>
      <vt:lpstr>Capítulo 5</vt:lpstr>
      <vt:lpstr>El verbo SER</vt:lpstr>
      <vt:lpstr>Los usos de SER</vt:lpstr>
      <vt:lpstr>Los usos de SER</vt:lpstr>
      <vt:lpstr>PowerPoint Presentation</vt:lpstr>
      <vt:lpstr>Capítulo 5</vt:lpstr>
      <vt:lpstr>El verbo Estar</vt:lpstr>
      <vt:lpstr>Los usos de ESTAR</vt:lpstr>
      <vt:lpstr>Los usos de ESTAR</vt:lpstr>
      <vt:lpstr>Capítulo 5</vt:lpstr>
      <vt:lpstr>Resumen - Summary</vt:lpstr>
      <vt:lpstr> Práctica: ¿Ser o Estar?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166</cp:revision>
  <cp:lastPrinted>2018-12-03T12:53:04Z</cp:lastPrinted>
  <dcterms:created xsi:type="dcterms:W3CDTF">2018-07-09T18:49:29Z</dcterms:created>
  <dcterms:modified xsi:type="dcterms:W3CDTF">2022-04-15T15:31:20Z</dcterms:modified>
</cp:coreProperties>
</file>