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2" r:id="rId2"/>
    <p:sldId id="315" r:id="rId3"/>
    <p:sldId id="316" r:id="rId4"/>
    <p:sldId id="317" r:id="rId5"/>
    <p:sldId id="318" r:id="rId6"/>
    <p:sldId id="319" r:id="rId7"/>
    <p:sldId id="329" r:id="rId8"/>
    <p:sldId id="322" r:id="rId9"/>
    <p:sldId id="287" r:id="rId10"/>
    <p:sldId id="323" r:id="rId11"/>
    <p:sldId id="327" r:id="rId12"/>
    <p:sldId id="324" r:id="rId13"/>
    <p:sldId id="330" r:id="rId14"/>
    <p:sldId id="331" r:id="rId15"/>
    <p:sldId id="328" r:id="rId16"/>
    <p:sldId id="320" r:id="rId17"/>
    <p:sldId id="33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58A1C2"/>
    <a:srgbClr val="76D6FF"/>
    <a:srgbClr val="FF2F92"/>
    <a:srgbClr val="D0E5FF"/>
    <a:srgbClr val="DEF9FF"/>
    <a:srgbClr val="ABBDD2"/>
    <a:srgbClr val="BDFEB7"/>
    <a:srgbClr val="344834"/>
    <a:srgbClr val="547553"/>
    <a:srgbClr val="70A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86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5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9404-CD40-BE44-82DE-935CA8D64B36}" type="datetime1">
              <a:rPr lang="en-US" smtClean="0"/>
              <a:t>5/26/22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5 - Stem-changing e-ie, o-ue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EFE4B-914A-E542-A42B-A86E5DFD83F5}" type="datetime1">
              <a:rPr lang="en-US" smtClean="0"/>
              <a:t>5/26/22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Ch. 5 - Stem-changing e-ie, o-ue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6B779-2FB4-A048-8946-FBB71840F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9940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5 - Stem-changing e-ie, o-ue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5 - Stem-changing e-ie, o-ue verbs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53A98E-7E75-D447-ADD7-995BD2232BC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5 - Stem-changing e-ie, o-ue verbs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53A98E-7E75-D447-ADD7-995BD2232BCA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5 - Stem-changing e-ie, o-ue verbs</a:t>
            </a:r>
          </a:p>
        </p:txBody>
      </p:sp>
    </p:spTree>
    <p:extLst>
      <p:ext uri="{BB962C8B-B14F-4D97-AF65-F5344CB8AC3E}">
        <p14:creationId xmlns:p14="http://schemas.microsoft.com/office/powerpoint/2010/main" val="3786787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D53A98E-7E75-D447-ADD7-995BD2232BCA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5 - Stem-changing e-ie, o-ue verbs</a:t>
            </a:r>
          </a:p>
        </p:txBody>
      </p:sp>
    </p:spTree>
    <p:extLst>
      <p:ext uri="{BB962C8B-B14F-4D97-AF65-F5344CB8AC3E}">
        <p14:creationId xmlns:p14="http://schemas.microsoft.com/office/powerpoint/2010/main" val="4071108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5 - Stem-changing e-ie, o-ue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5 - Stem-changing e-ie, o-ue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975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5 - Stem-changing e-ie, o-ue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DCD6FA-E2E5-7E42-80DF-A5399D2A5D7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5 - Stem-changing e-ie, o-ue verbs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3968FD1-FA23-7349-969E-EC76678174BB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5 - Stem-changing e-ie, o-ue verbs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0C03864-CDC8-7349-9385-5879578A97C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5 - Stem-changing e-ie, o-ue verbs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86CA40-6DD6-B44B-89D6-8CD3C0A43B6D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5 - Stem-changing e-ie, o-ue verbs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86CA40-6DD6-B44B-89D6-8CD3C0A43B6D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Ch. 5 - Stem-changing e-ie, o-ue verbs</a:t>
            </a:r>
          </a:p>
        </p:txBody>
      </p:sp>
    </p:spTree>
    <p:extLst>
      <p:ext uri="{BB962C8B-B14F-4D97-AF65-F5344CB8AC3E}">
        <p14:creationId xmlns:p14="http://schemas.microsoft.com/office/powerpoint/2010/main" val="3687600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Ch. 5 - Stem-changing e-ie, o-ue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969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6B779-2FB4-A048-8946-FBB71840F290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Ch. 5 - Stem-changing e-ie, o-ue verbs</a:t>
            </a:r>
          </a:p>
        </p:txBody>
      </p:sp>
    </p:spTree>
    <p:extLst>
      <p:ext uri="{BB962C8B-B14F-4D97-AF65-F5344CB8AC3E}">
        <p14:creationId xmlns:p14="http://schemas.microsoft.com/office/powerpoint/2010/main" val="62173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D958A-4A98-1D46-A3E7-B70E2B633730}" type="datetime1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D25C0-053E-C74B-A0D9-C0AB6352FD59}" type="datetime1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B003-1C1E-D14F-8FB1-F7118507EDF5}" type="datetime1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2B740-011F-8949-863A-DEF4AEEA1329}" type="datetime1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5582-14B1-2348-9E4A-4E264DE9D17A}" type="datetime1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26218-E034-F347-BEB4-D8925F2A2E8A}" type="datetime1">
              <a:rPr lang="en-US" smtClean="0"/>
              <a:t>5/26/22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637A0-99B7-2944-83A1-4618DBE5D972}" type="datetime1">
              <a:rPr lang="en-US" smtClean="0"/>
              <a:t>5/26/22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6AA0-FBAB-5441-8379-8925C6D13F8F}" type="datetime1">
              <a:rPr lang="en-US" smtClean="0"/>
              <a:t>5/26/22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E3AD7-8F7A-B249-A70B-22A64FCFFEB1}" type="datetime1">
              <a:rPr lang="en-US" smtClean="0"/>
              <a:t>5/26/22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A4115-6FFA-DC4B-A97D-FBE9311621E9}" type="datetime1">
              <a:rPr lang="en-US" smtClean="0"/>
              <a:t>5/26/22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A1E0-DE1B-C94D-8DF7-EC7C3172191C}" type="datetime1">
              <a:rPr lang="en-US" smtClean="0"/>
              <a:t>5/26/22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75000">
              <a:schemeClr val="bg2">
                <a:lumMod val="75000"/>
              </a:schemeClr>
            </a:gs>
            <a:gs pos="100000">
              <a:schemeClr val="bg2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F73B5-C1CC-4744-8735-EA61AB90619E}" type="datetime1">
              <a:rPr lang="en-US" smtClean="0"/>
              <a:t>5/26/22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5</a:t>
            </a:r>
          </a:p>
        </p:txBody>
      </p:sp>
    </p:spTree>
    <p:extLst>
      <p:ext uri="{BB962C8B-B14F-4D97-AF65-F5344CB8AC3E}">
        <p14:creationId xmlns:p14="http://schemas.microsoft.com/office/powerpoint/2010/main" val="998746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5</a:t>
            </a:r>
          </a:p>
        </p:txBody>
      </p:sp>
    </p:spTree>
    <p:extLst>
      <p:ext uri="{BB962C8B-B14F-4D97-AF65-F5344CB8AC3E}">
        <p14:creationId xmlns:p14="http://schemas.microsoft.com/office/powerpoint/2010/main" val="1159043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With these verbs the </a:t>
            </a:r>
            <a:r>
              <a:rPr lang="ja-JP" altLang="en-US" sz="3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ln>
                  <a:solidFill>
                    <a:srgbClr val="FF2F9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o</a:t>
            </a:r>
            <a:r>
              <a:rPr lang="ja-JP" altLang="en-US" sz="3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changes to </a:t>
            </a:r>
            <a:r>
              <a:rPr lang="ja-JP" altLang="en-US" sz="380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 err="1">
                <a:ln>
                  <a:solidFill>
                    <a:srgbClr val="FF2F9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They are also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boot verbs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</a:t>
            </a:r>
          </a:p>
        </p:txBody>
      </p:sp>
    </p:spTree>
    <p:extLst>
      <p:ext uri="{BB962C8B-B14F-4D97-AF65-F5344CB8AC3E}">
        <p14:creationId xmlns:p14="http://schemas.microsoft.com/office/powerpoint/2010/main" val="225046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26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  <a:solidFill>
            <a:srgbClr val="58A1C2"/>
          </a:solidFill>
        </p:grpSpPr>
        <p:sp>
          <p:nvSpPr>
            <p:cNvPr id="33803" name="AutoShape 6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AutoShape 5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Oval 8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4" name="Freeform 10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Oval 11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12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13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14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24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>
            <a:norm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lvo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return</a:t>
            </a:r>
          </a:p>
          <a:p>
            <a:pPr eaLnBrk="1" hangingPunct="1">
              <a:buFont typeface="Wingdings" charset="0"/>
              <a:buNone/>
            </a:pP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>
              <a:buNone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lves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return</a:t>
            </a:r>
          </a:p>
          <a:p>
            <a:pPr eaLnBrk="1" hangingPunct="1">
              <a:buFont typeface="Wingdings" charset="0"/>
              <a:buNone/>
            </a:pPr>
            <a:endParaRPr lang="en-US" altLang="ja-JP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None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lve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returns</a:t>
            </a:r>
            <a:endParaRPr lang="en-US" sz="34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1999" y="1275078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r>
              <a:rPr lang="en-US" sz="34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lvemos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return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r>
              <a:rPr lang="en-US" sz="34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lvéis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return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lven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return</a:t>
            </a:r>
            <a:endParaRPr lang="en-US" sz="34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</a:t>
            </a:r>
            <a:r>
              <a:rPr lang="en-US" sz="5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lver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return (to a place)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143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26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  <a:solidFill>
            <a:srgbClr val="58A1C2"/>
          </a:solidFill>
        </p:grpSpPr>
        <p:sp>
          <p:nvSpPr>
            <p:cNvPr id="33803" name="AutoShape 6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AutoShape 5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Oval 8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4" name="Freeform 10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Oval 11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12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13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14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24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>
            <a:norm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do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can</a:t>
            </a:r>
          </a:p>
          <a:p>
            <a:pPr eaLnBrk="1" hangingPunct="1">
              <a:buFont typeface="Wingdings" charset="0"/>
              <a:buNone/>
            </a:pP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>
              <a:buNone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des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can</a:t>
            </a:r>
          </a:p>
          <a:p>
            <a:pPr eaLnBrk="1" hangingPunct="1">
              <a:buFont typeface="Wingdings" charset="0"/>
              <a:buNone/>
            </a:pPr>
            <a:endParaRPr lang="en-US" altLang="ja-JP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None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can</a:t>
            </a:r>
            <a:endParaRPr lang="en-US" sz="34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1999" y="1275078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34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demos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can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34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déis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can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den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can</a:t>
            </a:r>
            <a:endParaRPr lang="en-US" sz="34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 able to (can)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0629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3" name="Group 26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  <a:solidFill>
            <a:srgbClr val="58A1C2"/>
          </a:solidFill>
        </p:grpSpPr>
        <p:sp>
          <p:nvSpPr>
            <p:cNvPr id="33803" name="AutoShape 6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AutoShape 5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Oval 8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4" name="Freeform 10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5" name="Oval 11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Oval 12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Oval 13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Oval 14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Oval 24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>
            <a:norm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rmo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sleep</a:t>
            </a:r>
          </a:p>
          <a:p>
            <a:pPr eaLnBrk="1" hangingPunct="1">
              <a:buFont typeface="Wingdings" charset="0"/>
              <a:buNone/>
            </a:pP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>
              <a:buNone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d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rmes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sleep</a:t>
            </a:r>
          </a:p>
          <a:p>
            <a:pPr eaLnBrk="1" hangingPunct="1">
              <a:buFont typeface="Wingdings" charset="0"/>
              <a:buNone/>
            </a:pPr>
            <a:endParaRPr lang="en-US" altLang="ja-JP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None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d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rme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sleeps</a:t>
            </a:r>
            <a:endParaRPr lang="en-US" sz="34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1999" y="1275078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34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rmimos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sleep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34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rmís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sleep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None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rmen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4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sleep</a:t>
            </a:r>
            <a:endParaRPr lang="en-US" sz="34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rmir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sleep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175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Ella _____________ (dormir) en la cama.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Él ____________(poder) nadar.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 (volver) a la casa a las cinco.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Ellos___________ (dormir) en la casa.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Nosotros____________ (dormir) mucho.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83546" y="1532402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duerme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6285" y="2540174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puede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1473" y="3566167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vuelves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04907" y="4620792"/>
            <a:ext cx="1659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duermen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92947" y="5628564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dormimos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8867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following verbs are E-IE: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Qu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qu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want)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Emp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zar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emp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zo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start/begin)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Mer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ndar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–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mer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ndo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snack)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Ent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nder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ent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ndo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understand)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ner –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tengo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nes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have)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nir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–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vengo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ie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nes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come)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E-IE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851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following verbs are O-UE: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lver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lvo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return)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rmir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rmo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sleep)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p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do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be able to/can)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Alm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rzar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– alm</a:t>
            </a:r>
            <a:r>
              <a:rPr lang="en-US" sz="3600" dirty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ue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rzo (to eat lunch)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Ll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o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–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ll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ve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rain)</a:t>
            </a:r>
          </a:p>
          <a:p>
            <a:pPr marL="571500" indent="-571500" algn="l">
              <a:buFont typeface="Wingdings" charset="2"/>
              <a:buChar char=""/>
            </a:pP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The following verbs are U-UE:</a:t>
            </a:r>
          </a:p>
          <a:p>
            <a:pPr marL="1028700" lvl="1" indent="-571500" algn="l">
              <a:buFont typeface="Wingdings" charset="2"/>
              <a:buChar char=""/>
            </a:pP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J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gar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mr-IN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–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j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ue</a:t>
            </a:r>
            <a:r>
              <a:rPr lang="en-US" sz="36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go</a:t>
            </a:r>
            <a:r>
              <a:rPr lang="en-US" sz="3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</a:rPr>
              <a:t> (to play)</a:t>
            </a:r>
          </a:p>
          <a:p>
            <a:pPr marL="1028700" lvl="1" indent="-571500" algn="l">
              <a:buFont typeface="Wingdings" charset="2"/>
              <a:buChar char=""/>
            </a:pPr>
            <a:endParaRPr lang="en-US" sz="3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List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O-UE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297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>
            <a:normAutofit/>
          </a:bodyPr>
          <a:lstStyle/>
          <a:p>
            <a:r>
              <a:rPr lang="es-ES_tradnl" sz="48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 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8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endParaRPr lang="es-ES_tradnl" sz="48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Stem-changing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2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s-ES_tradnl" sz="3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endParaRPr lang="es-ES_tradnl" sz="3000" i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Capítulo 5</a:t>
            </a:r>
          </a:p>
        </p:txBody>
      </p:sp>
    </p:spTree>
    <p:extLst>
      <p:ext uri="{BB962C8B-B14F-4D97-AF65-F5344CB8AC3E}">
        <p14:creationId xmlns:p14="http://schemas.microsoft.com/office/powerpoint/2010/main" val="1213062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332560"/>
            <a:ext cx="9143998" cy="552544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Verbos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cambio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radical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tienen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un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cambio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en el </a:t>
            </a:r>
            <a:r>
              <a:rPr lang="en-US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presente</a:t>
            </a: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>
              <a:lnSpc>
                <a:spcPct val="90000"/>
              </a:lnSpc>
              <a:spcAft>
                <a:spcPts val="2400"/>
              </a:spcAft>
            </a:pPr>
            <a:r>
              <a:rPr lang="en-US" sz="3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(Stem-Changing verbs have a change in the </a:t>
            </a:r>
            <a:r>
              <a:rPr lang="en-US" sz="3800" i="1" u="sng" dirty="0">
                <a:ln>
                  <a:solidFill>
                    <a:srgbClr val="FF2F9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present</a:t>
            </a:r>
            <a:r>
              <a:rPr lang="en-US" sz="3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tense)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changes to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endParaRPr lang="en-US" altLang="ja-JP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lnSpc>
                <a:spcPct val="90000"/>
              </a:lnSpc>
              <a:spcAft>
                <a:spcPts val="2400"/>
              </a:spcAft>
            </a:pPr>
            <a:r>
              <a:rPr 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They are also known as 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altLang="ja-JP" sz="3800" u="sng" dirty="0">
                <a:ln>
                  <a:solidFill>
                    <a:srgbClr val="FF2F9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boot verbs</a:t>
            </a:r>
            <a:r>
              <a:rPr lang="ja-JP" altLang="en-US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because the changes do </a:t>
            </a:r>
            <a:r>
              <a:rPr lang="en-US" altLang="ja-JP" sz="38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not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happen in </a:t>
            </a:r>
            <a:r>
              <a:rPr lang="en-US" altLang="ja-JP" sz="3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nosotros</a:t>
            </a:r>
            <a:r>
              <a:rPr lang="en-US" altLang="ja-JP" sz="38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and </a:t>
            </a:r>
            <a:r>
              <a:rPr lang="en-US" altLang="ja-JP" sz="38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vosotros</a:t>
            </a:r>
            <a:r>
              <a:rPr lang="en-US" altLang="ja-JP" sz="38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  <a:endParaRPr lang="en-US" sz="38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de cambio radical</a:t>
            </a:r>
          </a:p>
        </p:txBody>
      </p:sp>
    </p:spTree>
    <p:extLst>
      <p:ext uri="{BB962C8B-B14F-4D97-AF65-F5344CB8AC3E}">
        <p14:creationId xmlns:p14="http://schemas.microsoft.com/office/powerpoint/2010/main" val="159765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26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  <a:solidFill>
            <a:srgbClr val="58A1C2"/>
          </a:solidFill>
        </p:grpSpPr>
        <p:sp>
          <p:nvSpPr>
            <p:cNvPr id="19467" name="AutoShape 6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8" name="AutoShape 5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Oval 8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58" name="Freeform 10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Oval 11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Oval 12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Oval 13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Oval 14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Oval 24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ro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want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want</a:t>
            </a: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re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wants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572000" y="1219200"/>
            <a:ext cx="4648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n-US" sz="3600" b="1" u="sng" dirty="0" err="1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remos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want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n-US" altLang="ja-JP" sz="3600" b="1" u="sng" dirty="0" err="1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réis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want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ren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want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s-ES_tradnl" sz="5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rer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want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954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  <p:bldP spid="10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ChangeArrowheads="1"/>
          </p:cNvSpPr>
          <p:nvPr/>
        </p:nvSpPr>
        <p:spPr bwMode="auto">
          <a:xfrm>
            <a:off x="1676400" y="4343400"/>
            <a:ext cx="6553200" cy="2286000"/>
          </a:xfrm>
          <a:prstGeom prst="roundRect">
            <a:avLst>
              <a:gd name="adj" fmla="val 16667"/>
            </a:avLst>
          </a:prstGeom>
          <a:solidFill>
            <a:srgbClr val="58A1C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349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AutoShape 3"/>
          <p:cNvSpPr>
            <a:spLocks noChangeArrowheads="1"/>
          </p:cNvSpPr>
          <p:nvPr/>
        </p:nvSpPr>
        <p:spPr bwMode="auto">
          <a:xfrm>
            <a:off x="990600" y="914400"/>
            <a:ext cx="3581400" cy="5715000"/>
          </a:xfrm>
          <a:prstGeom prst="roundRect">
            <a:avLst>
              <a:gd name="adj" fmla="val 16667"/>
            </a:avLst>
          </a:prstGeom>
          <a:solidFill>
            <a:srgbClr val="58A1C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349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Oval 4"/>
          <p:cNvSpPr>
            <a:spLocks noChangeArrowheads="1"/>
          </p:cNvSpPr>
          <p:nvPr/>
        </p:nvSpPr>
        <p:spPr bwMode="auto">
          <a:xfrm>
            <a:off x="7010400" y="4343400"/>
            <a:ext cx="1600200" cy="2286000"/>
          </a:xfrm>
          <a:prstGeom prst="ellipse">
            <a:avLst/>
          </a:prstGeom>
          <a:solidFill>
            <a:srgbClr val="58A1C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349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Freeform 5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6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Oval 7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Oval 8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2" name="Oval 9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Oval 10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4419600" cy="5334000"/>
          </a:xfrm>
          <a:effectLst/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emp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zo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begin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zas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begin</a:t>
            </a: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za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begins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572000" y="1295400"/>
            <a:ext cx="4571999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7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7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7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</a:t>
            </a:r>
            <a:r>
              <a:rPr lang="en-US" sz="3700" b="1" u="sng" dirty="0" err="1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7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zamos</a:t>
            </a:r>
            <a:endParaRPr lang="en-US" sz="37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begin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</a:t>
            </a:r>
            <a:r>
              <a:rPr lang="en-US" altLang="ja-JP" sz="3800" b="1" u="sng" dirty="0" err="1">
                <a:solidFill>
                  <a:schemeClr val="accent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záis</a:t>
            </a:r>
            <a:endParaRPr lang="en-US" altLang="ja-JP" sz="3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begin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2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</a:t>
            </a:r>
            <a:r>
              <a:rPr lang="en-US" sz="38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n-US" altLang="ja-JP" sz="38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zan</a:t>
            </a:r>
            <a:endParaRPr lang="en-US" altLang="ja-JP" sz="38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begin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zar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begin/start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48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build="p" autoUpdateAnimBg="0"/>
      <p:bldP spid="615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2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  <a:solidFill>
            <a:srgbClr val="58A1C2"/>
          </a:solidFill>
        </p:grpSpPr>
        <p:sp>
          <p:nvSpPr>
            <p:cNvPr id="25611" name="AutoShape 3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AutoShape 4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Oval 5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2" name="Freeform 6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Oval 7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8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9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10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11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14400" y="1206390"/>
            <a:ext cx="4419600" cy="5334000"/>
          </a:xfrm>
          <a:effectLst/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mer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ndo</a:t>
            </a: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snack</a:t>
            </a:r>
          </a:p>
          <a:p>
            <a:pPr eaLnBrk="1" hangingPunct="1">
              <a:buFont typeface="Wingdings" charset="0"/>
              <a:buNone/>
            </a:pPr>
            <a:endParaRPr lang="en-US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mer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ヒラギノ角ゴ Pro W3" charset="0"/>
              </a:rPr>
              <a:t>ndas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snack</a:t>
            </a:r>
            <a:endParaRPr lang="en-US" altLang="ja-JP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altLang="ja-JP" sz="2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mer</a:t>
            </a:r>
            <a:r>
              <a:rPr lang="en-US" sz="36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ヒラギノ角ゴ Pro W3" charset="0"/>
              </a:rPr>
              <a:t>nda</a:t>
            </a:r>
            <a:endParaRPr lang="en-US" altLang="ja-JP" sz="36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</a:t>
            </a:r>
            <a:r>
              <a:rPr lang="en-US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snack</a:t>
            </a:r>
            <a:r>
              <a:rPr lang="en-US" altLang="ja-JP" sz="36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endParaRPr lang="en-US" sz="36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686300" y="1257300"/>
            <a:ext cx="4648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mer</a:t>
            </a:r>
            <a:r>
              <a:rPr lang="en-US" sz="32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ndamos</a:t>
            </a:r>
            <a:endParaRPr lang="en-US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snack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mer</a:t>
            </a:r>
            <a:r>
              <a:rPr lang="en-US" altLang="ja-JP" sz="3200" b="1" u="sng" dirty="0" err="1"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ja-JP" sz="3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ndáis</a:t>
            </a:r>
            <a:endParaRPr lang="en-US" altLang="ja-JP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</a:t>
            </a:r>
            <a:r>
              <a:rPr lang="en-US" sz="3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snack</a:t>
            </a:r>
            <a:endParaRPr lang="en-US" altLang="ja-JP" sz="32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mer</a:t>
            </a:r>
            <a:r>
              <a:rPr lang="en-US" sz="32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n-US" sz="32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ndan</a:t>
            </a:r>
            <a:endParaRPr lang="en-US" altLang="ja-JP" sz="32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</a:t>
            </a:r>
            <a:r>
              <a:rPr lang="en-US" sz="32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snack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Mer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ndar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have a snack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531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build="p" autoUpdateAnimBg="0"/>
      <p:bldP spid="718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Group 2"/>
          <p:cNvGrpSpPr>
            <a:grpSpLocks/>
          </p:cNvGrpSpPr>
          <p:nvPr/>
        </p:nvGrpSpPr>
        <p:grpSpPr bwMode="auto">
          <a:xfrm>
            <a:off x="990600" y="914400"/>
            <a:ext cx="7620000" cy="5715000"/>
            <a:chOff x="624" y="576"/>
            <a:chExt cx="4800" cy="3600"/>
          </a:xfrm>
          <a:solidFill>
            <a:srgbClr val="58A1C2"/>
          </a:solidFill>
        </p:grpSpPr>
        <p:sp>
          <p:nvSpPr>
            <p:cNvPr id="25611" name="AutoShape 3"/>
            <p:cNvSpPr>
              <a:spLocks noChangeArrowheads="1"/>
            </p:cNvSpPr>
            <p:nvPr/>
          </p:nvSpPr>
          <p:spPr bwMode="auto">
            <a:xfrm>
              <a:off x="1056" y="2736"/>
              <a:ext cx="4128" cy="144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AutoShape 4"/>
            <p:cNvSpPr>
              <a:spLocks noChangeArrowheads="1"/>
            </p:cNvSpPr>
            <p:nvPr/>
          </p:nvSpPr>
          <p:spPr bwMode="auto">
            <a:xfrm>
              <a:off x="624" y="576"/>
              <a:ext cx="2256" cy="3600"/>
            </a:xfrm>
            <a:prstGeom prst="roundRect">
              <a:avLst>
                <a:gd name="adj" fmla="val 16667"/>
              </a:avLst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Oval 5"/>
            <p:cNvSpPr>
              <a:spLocks noChangeArrowheads="1"/>
            </p:cNvSpPr>
            <p:nvPr/>
          </p:nvSpPr>
          <p:spPr bwMode="auto">
            <a:xfrm>
              <a:off x="4416" y="2736"/>
              <a:ext cx="1008" cy="144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349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02" name="Freeform 6"/>
          <p:cNvSpPr>
            <a:spLocks/>
          </p:cNvSpPr>
          <p:nvPr/>
        </p:nvSpPr>
        <p:spPr bwMode="auto">
          <a:xfrm>
            <a:off x="2971800" y="2286000"/>
            <a:ext cx="1214438" cy="2160588"/>
          </a:xfrm>
          <a:custGeom>
            <a:avLst/>
            <a:gdLst>
              <a:gd name="T0" fmla="*/ 2147483647 w 765"/>
              <a:gd name="T1" fmla="*/ 2147483647 h 1361"/>
              <a:gd name="T2" fmla="*/ 2147483647 w 765"/>
              <a:gd name="T3" fmla="*/ 2147483647 h 1361"/>
              <a:gd name="T4" fmla="*/ 2147483647 w 765"/>
              <a:gd name="T5" fmla="*/ 2147483647 h 1361"/>
              <a:gd name="T6" fmla="*/ 2147483647 w 765"/>
              <a:gd name="T7" fmla="*/ 2147483647 h 1361"/>
              <a:gd name="T8" fmla="*/ 2147483647 w 765"/>
              <a:gd name="T9" fmla="*/ 2147483647 h 1361"/>
              <a:gd name="T10" fmla="*/ 2147483647 w 765"/>
              <a:gd name="T11" fmla="*/ 2147483647 h 1361"/>
              <a:gd name="T12" fmla="*/ 2147483647 w 765"/>
              <a:gd name="T13" fmla="*/ 2147483647 h 1361"/>
              <a:gd name="T14" fmla="*/ 2147483647 w 765"/>
              <a:gd name="T15" fmla="*/ 2147483647 h 1361"/>
              <a:gd name="T16" fmla="*/ 2147483647 w 765"/>
              <a:gd name="T17" fmla="*/ 2147483647 h 1361"/>
              <a:gd name="T18" fmla="*/ 2147483647 w 765"/>
              <a:gd name="T19" fmla="*/ 2147483647 h 1361"/>
              <a:gd name="T20" fmla="*/ 2147483647 w 765"/>
              <a:gd name="T21" fmla="*/ 2147483647 h 1361"/>
              <a:gd name="T22" fmla="*/ 2147483647 w 765"/>
              <a:gd name="T23" fmla="*/ 2147483647 h 1361"/>
              <a:gd name="T24" fmla="*/ 0 w 765"/>
              <a:gd name="T25" fmla="*/ 2147483647 h 1361"/>
              <a:gd name="T26" fmla="*/ 2147483647 w 765"/>
              <a:gd name="T27" fmla="*/ 2147483647 h 1361"/>
              <a:gd name="T28" fmla="*/ 2147483647 w 765"/>
              <a:gd name="T29" fmla="*/ 2147483647 h 1361"/>
              <a:gd name="T30" fmla="*/ 2147483647 w 765"/>
              <a:gd name="T31" fmla="*/ 2147483647 h 1361"/>
              <a:gd name="T32" fmla="*/ 2147483647 w 765"/>
              <a:gd name="T33" fmla="*/ 2147483647 h 1361"/>
              <a:gd name="T34" fmla="*/ 2147483647 w 765"/>
              <a:gd name="T35" fmla="*/ 2147483647 h 1361"/>
              <a:gd name="T36" fmla="*/ 2147483647 w 765"/>
              <a:gd name="T37" fmla="*/ 2147483647 h 1361"/>
              <a:gd name="T38" fmla="*/ 2147483647 w 765"/>
              <a:gd name="T39" fmla="*/ 2147483647 h 1361"/>
              <a:gd name="T40" fmla="*/ 2147483647 w 765"/>
              <a:gd name="T41" fmla="*/ 2147483647 h 1361"/>
              <a:gd name="T42" fmla="*/ 2147483647 w 765"/>
              <a:gd name="T43" fmla="*/ 2147483647 h 1361"/>
              <a:gd name="T44" fmla="*/ 2147483647 w 765"/>
              <a:gd name="T45" fmla="*/ 2147483647 h 1361"/>
              <a:gd name="T46" fmla="*/ 2147483647 w 765"/>
              <a:gd name="T47" fmla="*/ 2147483647 h 1361"/>
              <a:gd name="T48" fmla="*/ 2147483647 w 765"/>
              <a:gd name="T49" fmla="*/ 2147483647 h 13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765"/>
              <a:gd name="T76" fmla="*/ 0 h 1361"/>
              <a:gd name="T77" fmla="*/ 765 w 765"/>
              <a:gd name="T78" fmla="*/ 1361 h 13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765" h="1361">
                <a:moveTo>
                  <a:pt x="765" y="16"/>
                </a:moveTo>
                <a:cubicBezTo>
                  <a:pt x="627" y="4"/>
                  <a:pt x="520" y="0"/>
                  <a:pt x="378" y="7"/>
                </a:cubicBezTo>
                <a:cubicBezTo>
                  <a:pt x="331" y="41"/>
                  <a:pt x="273" y="85"/>
                  <a:pt x="246" y="139"/>
                </a:cubicBezTo>
                <a:cubicBezTo>
                  <a:pt x="207" y="215"/>
                  <a:pt x="271" y="111"/>
                  <a:pt x="220" y="191"/>
                </a:cubicBezTo>
                <a:cubicBezTo>
                  <a:pt x="201" y="266"/>
                  <a:pt x="215" y="324"/>
                  <a:pt x="290" y="350"/>
                </a:cubicBezTo>
                <a:cubicBezTo>
                  <a:pt x="340" y="347"/>
                  <a:pt x="390" y="346"/>
                  <a:pt x="440" y="341"/>
                </a:cubicBezTo>
                <a:cubicBezTo>
                  <a:pt x="449" y="340"/>
                  <a:pt x="463" y="340"/>
                  <a:pt x="466" y="332"/>
                </a:cubicBezTo>
                <a:cubicBezTo>
                  <a:pt x="483" y="278"/>
                  <a:pt x="426" y="277"/>
                  <a:pt x="396" y="271"/>
                </a:cubicBezTo>
                <a:cubicBezTo>
                  <a:pt x="366" y="264"/>
                  <a:pt x="308" y="253"/>
                  <a:pt x="308" y="253"/>
                </a:cubicBezTo>
                <a:cubicBezTo>
                  <a:pt x="240" y="256"/>
                  <a:pt x="171" y="249"/>
                  <a:pt x="105" y="262"/>
                </a:cubicBezTo>
                <a:cubicBezTo>
                  <a:pt x="88" y="264"/>
                  <a:pt x="82" y="286"/>
                  <a:pt x="70" y="297"/>
                </a:cubicBezTo>
                <a:cubicBezTo>
                  <a:pt x="62" y="303"/>
                  <a:pt x="50" y="307"/>
                  <a:pt x="44" y="315"/>
                </a:cubicBezTo>
                <a:cubicBezTo>
                  <a:pt x="27" y="333"/>
                  <a:pt x="0" y="376"/>
                  <a:pt x="0" y="376"/>
                </a:cubicBezTo>
                <a:cubicBezTo>
                  <a:pt x="3" y="420"/>
                  <a:pt x="4" y="464"/>
                  <a:pt x="9" y="508"/>
                </a:cubicBezTo>
                <a:cubicBezTo>
                  <a:pt x="17" y="579"/>
                  <a:pt x="91" y="637"/>
                  <a:pt x="149" y="666"/>
                </a:cubicBezTo>
                <a:cubicBezTo>
                  <a:pt x="193" y="663"/>
                  <a:pt x="237" y="663"/>
                  <a:pt x="281" y="657"/>
                </a:cubicBezTo>
                <a:cubicBezTo>
                  <a:pt x="293" y="655"/>
                  <a:pt x="303" y="644"/>
                  <a:pt x="316" y="640"/>
                </a:cubicBezTo>
                <a:cubicBezTo>
                  <a:pt x="333" y="633"/>
                  <a:pt x="369" y="622"/>
                  <a:pt x="369" y="622"/>
                </a:cubicBezTo>
                <a:cubicBezTo>
                  <a:pt x="346" y="557"/>
                  <a:pt x="229" y="592"/>
                  <a:pt x="185" y="596"/>
                </a:cubicBezTo>
                <a:cubicBezTo>
                  <a:pt x="156" y="623"/>
                  <a:pt x="137" y="653"/>
                  <a:pt x="105" y="675"/>
                </a:cubicBezTo>
                <a:cubicBezTo>
                  <a:pt x="115" y="888"/>
                  <a:pt x="52" y="873"/>
                  <a:pt x="237" y="851"/>
                </a:cubicBezTo>
                <a:cubicBezTo>
                  <a:pt x="246" y="849"/>
                  <a:pt x="255" y="845"/>
                  <a:pt x="264" y="842"/>
                </a:cubicBezTo>
                <a:cubicBezTo>
                  <a:pt x="207" y="799"/>
                  <a:pt x="171" y="810"/>
                  <a:pt x="105" y="833"/>
                </a:cubicBezTo>
                <a:cubicBezTo>
                  <a:pt x="87" y="877"/>
                  <a:pt x="68" y="914"/>
                  <a:pt x="44" y="956"/>
                </a:cubicBezTo>
                <a:cubicBezTo>
                  <a:pt x="20" y="1096"/>
                  <a:pt x="35" y="1193"/>
                  <a:pt x="35" y="1361"/>
                </a:cubicBezTo>
              </a:path>
            </a:pathLst>
          </a:custGeom>
          <a:noFill/>
          <a:ln w="22225">
            <a:solidFill>
              <a:srgbClr val="96969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Oval 7"/>
          <p:cNvSpPr>
            <a:spLocks noChangeArrowheads="1"/>
          </p:cNvSpPr>
          <p:nvPr/>
        </p:nvSpPr>
        <p:spPr bwMode="auto">
          <a:xfrm>
            <a:off x="4191000" y="22098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Oval 8"/>
          <p:cNvSpPr>
            <a:spLocks noChangeArrowheads="1"/>
          </p:cNvSpPr>
          <p:nvPr/>
        </p:nvSpPr>
        <p:spPr bwMode="auto">
          <a:xfrm>
            <a:off x="4191000" y="2667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Oval 9"/>
          <p:cNvSpPr>
            <a:spLocks noChangeArrowheads="1"/>
          </p:cNvSpPr>
          <p:nvPr/>
        </p:nvSpPr>
        <p:spPr bwMode="auto">
          <a:xfrm>
            <a:off x="4191000" y="3048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Oval 10"/>
          <p:cNvSpPr>
            <a:spLocks noChangeArrowheads="1"/>
          </p:cNvSpPr>
          <p:nvPr/>
        </p:nvSpPr>
        <p:spPr bwMode="auto">
          <a:xfrm>
            <a:off x="4191000" y="3429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Oval 11"/>
          <p:cNvSpPr>
            <a:spLocks noChangeArrowheads="1"/>
          </p:cNvSpPr>
          <p:nvPr/>
        </p:nvSpPr>
        <p:spPr bwMode="auto">
          <a:xfrm>
            <a:off x="4191000" y="3810000"/>
            <a:ext cx="152400" cy="2286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914400" y="1206390"/>
            <a:ext cx="4419600" cy="5334000"/>
          </a:xfrm>
          <a:effectLst/>
        </p:spPr>
        <p:txBody>
          <a:bodyPr>
            <a:normAutofit/>
          </a:bodyPr>
          <a:lstStyle/>
          <a:p>
            <a:pPr eaLnBrk="1" hangingPunct="1">
              <a:buFont typeface="Wingdings" charset="0"/>
              <a:buNone/>
            </a:pP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ent</a:t>
            </a:r>
            <a:r>
              <a:rPr lang="en-US" sz="30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ndo</a:t>
            </a:r>
            <a:endParaRPr lang="en-US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	</a:t>
            </a:r>
            <a:r>
              <a:rPr lang="en-US" sz="3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 understand</a:t>
            </a:r>
          </a:p>
          <a:p>
            <a:pPr eaLnBrk="1" hangingPunct="1">
              <a:lnSpc>
                <a:spcPct val="150000"/>
              </a:lnSpc>
              <a:buFont typeface="Wingdings" charset="0"/>
              <a:buNone/>
            </a:pPr>
            <a:endParaRPr lang="en-US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ú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ent</a:t>
            </a:r>
            <a:r>
              <a:rPr lang="en-US" sz="30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ヒラギノ角ゴ Pro W3" charset="0"/>
              </a:rPr>
              <a:t>ndes</a:t>
            </a:r>
            <a:endParaRPr lang="en-US" altLang="ja-JP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altLang="ja-JP" sz="3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</a:t>
            </a:r>
            <a:r>
              <a:rPr lang="en-US" sz="3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understand</a:t>
            </a:r>
            <a:endParaRPr lang="en-US" altLang="ja-JP" sz="30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150000"/>
              </a:lnSpc>
              <a:buFont typeface="Wingdings" charset="0"/>
              <a:buNone/>
            </a:pPr>
            <a:endParaRPr lang="en-US" altLang="ja-JP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Ud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./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/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ＭＳ Ｐゴシック" charset="0"/>
              </a:rPr>
              <a:t>ent</a:t>
            </a:r>
            <a:r>
              <a:rPr lang="en-US" sz="30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ヒラギノ角ゴ Pro W3" charset="0"/>
              </a:rPr>
              <a:t>nde</a:t>
            </a:r>
            <a:endParaRPr lang="en-US" altLang="ja-JP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	You/</a:t>
            </a:r>
            <a:r>
              <a:rPr lang="en-US" altLang="ja-JP" sz="3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he/she </a:t>
            </a:r>
            <a:r>
              <a:rPr lang="en-US" sz="3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understands</a:t>
            </a:r>
            <a:endParaRPr lang="en-US" sz="30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686300" y="1257300"/>
            <a:ext cx="46482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Nosotros</a:t>
            </a: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ent</a:t>
            </a:r>
            <a:r>
              <a:rPr lang="en-US" sz="3000" b="1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ndemos</a:t>
            </a:r>
            <a:endParaRPr lang="en-US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sz="3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We understand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Vosotros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ent</a:t>
            </a:r>
            <a:r>
              <a:rPr lang="en-US" altLang="ja-JP" sz="3000" b="1" u="sng" dirty="0" err="1">
                <a:solidFill>
                  <a:srgbClr val="E46C0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ndéis</a:t>
            </a:r>
            <a:endParaRPr lang="en-US" altLang="ja-JP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 all </a:t>
            </a:r>
            <a:r>
              <a:rPr lang="en-US" sz="3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understand</a:t>
            </a:r>
            <a:endParaRPr lang="en-US" altLang="ja-JP" sz="3000" b="1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endParaRPr lang="en-US" altLang="ja-JP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Ellos</a:t>
            </a: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altLang="ja-JP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ent</a:t>
            </a:r>
            <a:r>
              <a:rPr lang="en-US" sz="3000" b="1" u="sng" dirty="0" err="1">
                <a:solidFill>
                  <a:srgbClr val="EC28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</a:t>
            </a:r>
            <a:r>
              <a:rPr lang="en-US" sz="30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nden</a:t>
            </a:r>
            <a:endParaRPr lang="en-US" altLang="ja-JP" sz="30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" charset="0"/>
              <a:buNone/>
            </a:pPr>
            <a:r>
              <a:rPr lang="en-US" altLang="ja-JP" sz="3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</a:t>
            </a:r>
            <a:r>
              <a:rPr lang="en-US" altLang="ja-JP" sz="3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They/you </a:t>
            </a:r>
            <a:r>
              <a:rPr lang="en-US" sz="3000" b="1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understand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 txBox="1">
            <a:spLocks/>
          </p:cNvSpPr>
          <p:nvPr/>
        </p:nvSpPr>
        <p:spPr>
          <a:xfrm>
            <a:off x="0" y="0"/>
            <a:ext cx="9144000" cy="970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Ent</a:t>
            </a:r>
            <a:r>
              <a:rPr lang="en-US" sz="5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nder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To understand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78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build="p" autoUpdateAnimBg="0"/>
      <p:bldP spid="718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3375" indent="-333375" algn="l">
              <a:lnSpc>
                <a:spcPct val="90000"/>
              </a:lnSpc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The verbs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empezar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querer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and </a:t>
            </a:r>
            <a:r>
              <a:rPr lang="en-US" sz="3600" i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tener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are often followed by a verb in the </a:t>
            </a:r>
            <a:r>
              <a:rPr lang="en-US" sz="3600" u="sng" dirty="0">
                <a:ln>
                  <a:solidFill>
                    <a:srgbClr val="FF2F9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infinitive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algn="l">
              <a:lnSpc>
                <a:spcPct val="90000"/>
              </a:lnSpc>
            </a:pP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71500" indent="-176213" algn="l">
              <a:lnSpc>
                <a:spcPct val="90000"/>
              </a:lnSpc>
              <a:buFont typeface="Arial"/>
              <a:buChar char="•"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ln>
                  <a:solidFill>
                    <a:srgbClr val="FF2F9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quiero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mirar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la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televisión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176213" algn="l">
              <a:lnSpc>
                <a:spcPct val="90000"/>
              </a:lnSpc>
              <a:buFont typeface="Arial"/>
              <a:buChar char="•"/>
            </a:pP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Tenemos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estudiar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 marL="571500" indent="-176213" algn="l">
              <a:lnSpc>
                <a:spcPct val="90000"/>
              </a:lnSpc>
              <a:buFont typeface="Arial"/>
              <a:buChar char="•"/>
            </a:pP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Ella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empieza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comer almuerzo.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de cambio radical</a:t>
            </a:r>
          </a:p>
        </p:txBody>
      </p:sp>
    </p:spTree>
    <p:extLst>
      <p:ext uri="{BB962C8B-B14F-4D97-AF65-F5344CB8AC3E}">
        <p14:creationId xmlns:p14="http://schemas.microsoft.com/office/powerpoint/2010/main" val="145126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715001"/>
          </a:xfrm>
        </p:spPr>
        <p:txBody>
          <a:bodyPr>
            <a:normAutofit fontScale="92500"/>
          </a:bodyPr>
          <a:lstStyle/>
          <a:p>
            <a:pPr marL="514350" indent="-514350" algn="l" defTabSz="914400">
              <a:lnSpc>
                <a:spcPct val="200000"/>
              </a:lnSpc>
              <a:spcBef>
                <a:spcPts val="0"/>
              </a:spcBef>
              <a:buAutoNum type="arabicPeriod"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 no _____________ (entender) las instrucciones.  </a:t>
            </a:r>
          </a:p>
          <a:p>
            <a:pPr marL="514350" marR="0" lvl="0" indent="-514350" algn="l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AutoNum type="arabicPeriod"/>
              <a:tabLst/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 chica  ____________(querer) descansar.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Tú _________ (tener) que estudiar.</a:t>
            </a:r>
          </a:p>
          <a:p>
            <a:pPr marL="45720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Ellos ___________ (merendar) a las nueve.</a:t>
            </a:r>
          </a:p>
          <a:p>
            <a:pPr marL="457200" lvl="0" indent="-457200" algn="l" defTabSz="914400">
              <a:lnSpc>
                <a:spcPct val="200000"/>
              </a:lnSpc>
              <a:spcBef>
                <a:spcPts val="0"/>
              </a:spcBef>
              <a:defRPr/>
            </a:pPr>
            <a:r>
              <a:rPr lang="es-ES_tradnl" sz="34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Nosotros____________ (empezar) a comprar ropa. </a:t>
            </a:r>
          </a:p>
          <a:p>
            <a:pPr marL="457200" lvl="0" indent="-457200" algn="l" defTabSz="914400">
              <a:lnSpc>
                <a:spcPct val="150000"/>
              </a:lnSpc>
              <a:spcBef>
                <a:spcPts val="0"/>
              </a:spcBef>
              <a:defRPr/>
            </a:pPr>
            <a:endParaRPr lang="es-ES_tradnl" sz="34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12146" y="1522912"/>
            <a:ext cx="16145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entiendo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0800" y="2438400"/>
            <a:ext cx="15938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quiere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61473" y="3353888"/>
            <a:ext cx="1501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tienes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9155" y="4271522"/>
            <a:ext cx="2343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meriendan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12146" y="5303151"/>
            <a:ext cx="2343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n>
                  <a:solidFill>
                    <a:srgbClr val="6600CD"/>
                  </a:solidFill>
                </a:ln>
              </a:rPr>
              <a:t>empezamos</a:t>
            </a:r>
            <a:endParaRPr lang="en-US" sz="2800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9547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874</Words>
  <Application>Microsoft Macintosh PowerPoint</Application>
  <PresentationFormat>On-screen Show (4:3)</PresentationFormat>
  <Paragraphs>213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Franklin Gothic Medium</vt:lpstr>
      <vt:lpstr>Wingdings</vt:lpstr>
      <vt:lpstr>Office Theme</vt:lpstr>
      <vt:lpstr>Capítulo 5</vt:lpstr>
      <vt:lpstr>Capítulo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Verbos de cambio radical</vt:lpstr>
      <vt:lpstr>Prueba de práctica</vt:lpstr>
      <vt:lpstr>Capítulo 5</vt:lpstr>
      <vt:lpstr>PowerPoint Presentation</vt:lpstr>
      <vt:lpstr>PowerPoint Presentation</vt:lpstr>
      <vt:lpstr>PowerPoint Presentation</vt:lpstr>
      <vt:lpstr>PowerPoint Presentation</vt:lpstr>
      <vt:lpstr>Prueba de práctica</vt:lpstr>
      <vt:lpstr>List of E-IE verbs</vt:lpstr>
      <vt:lpstr>List of O-UE verbs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145</cp:revision>
  <cp:lastPrinted>2018-12-03T12:53:04Z</cp:lastPrinted>
  <dcterms:created xsi:type="dcterms:W3CDTF">2018-07-09T18:49:29Z</dcterms:created>
  <dcterms:modified xsi:type="dcterms:W3CDTF">2022-05-26T14:23:53Z</dcterms:modified>
</cp:coreProperties>
</file>