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2" r:id="rId2"/>
    <p:sldId id="283" r:id="rId3"/>
    <p:sldId id="284" r:id="rId4"/>
    <p:sldId id="285" r:id="rId5"/>
    <p:sldId id="260" r:id="rId6"/>
    <p:sldId id="266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BDFEB7"/>
    <a:srgbClr val="344834"/>
    <a:srgbClr val="547553"/>
    <a:srgbClr val="70A06F"/>
    <a:srgbClr val="B1FEAD"/>
    <a:srgbClr val="1A2B1B"/>
    <a:srgbClr val="487D4A"/>
    <a:srgbClr val="8FFF90"/>
    <a:srgbClr val="FC00D1"/>
    <a:srgbClr val="32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D1CA0-1144-864A-83B5-F78D894CD96C}" type="datetime1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1 - Subject Pronouns &amp; Ser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D5C82-0DF1-4048-8538-664E369AAFD3}" type="datetime1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1 - Subject Pronouns &amp; Ser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1 - Subject Pronouns &amp; Ser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5709-BEF8-E247-A03F-73A40AF742F7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A58-8FFB-2E41-9DA8-66053E3810F0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68F1-EB99-BE4A-9B64-F8950D1195CC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E37B-2679-2A4D-9C1E-79CD2406EBD5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459C-8A97-0F45-B0C1-9BA5D8EBF15D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E53B-1F6E-DD47-A99B-5B1A6FE0E60F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10A-20E7-D742-B9F8-CA508D4CA6DC}" type="datetime1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BAD6-64E6-7A41-B559-E76D40B61ED6}" type="datetime1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3B10-38D9-FA48-9858-53822DF87C6B}" type="datetime1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8454-11C9-C246-AE3B-59521BEB9F6F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319C-965A-B34C-A2FD-547B816C236C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68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4C0C-AF8D-014D-A106-F10F7C2ED8B7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s-ES_tradnl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 personales de sujeto y el verbo </a:t>
            </a:r>
            <a:r>
              <a:rPr lang="es-ES_tradnl" sz="50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</a:p>
          <a:p>
            <a:r>
              <a:rPr lang="es-ES_tradnl" sz="4000" i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</a:t>
            </a:r>
            <a:r>
              <a:rPr lang="es-ES_tradnl" sz="40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r>
              <a:rPr lang="es-ES_tradnl" sz="40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4000" i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0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are the subject pronouns. You often do NOT include the subject pronoun in Spanish.</a:t>
            </a:r>
          </a:p>
          <a:p>
            <a:pPr algn="l"/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personales de sujeto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87138"/>
              </p:ext>
            </p:extLst>
          </p:nvPr>
        </p:nvGraphicFramePr>
        <p:xfrm>
          <a:off x="294524" y="2364607"/>
          <a:ext cx="8614779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515"/>
                <a:gridCol w="2724332"/>
                <a:gridCol w="32029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Subject Pronouns</a:t>
                      </a:r>
                      <a:endParaRPr lang="en-US" sz="280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First Person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Second Person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Third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Person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28856"/>
              </p:ext>
            </p:extLst>
          </p:nvPr>
        </p:nvGraphicFramePr>
        <p:xfrm>
          <a:off x="3032619" y="3382960"/>
          <a:ext cx="19328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8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r>
                        <a:rPr lang="en-US" sz="2000" noProof="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01393"/>
              </p:ext>
            </p:extLst>
          </p:nvPr>
        </p:nvGraphicFramePr>
        <p:xfrm>
          <a:off x="3032619" y="4617807"/>
          <a:ext cx="26507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  <a:r>
                        <a:rPr lang="en-US" sz="2400" noProof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(you familiar)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29745"/>
              </p:ext>
            </p:extLst>
          </p:nvPr>
        </p:nvGraphicFramePr>
        <p:xfrm>
          <a:off x="3032619" y="5571647"/>
          <a:ext cx="2650702" cy="99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02"/>
              </a:tblGrid>
              <a:tr h="9989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formal/He/She)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73385"/>
              </p:ext>
            </p:extLst>
          </p:nvPr>
        </p:nvGraphicFramePr>
        <p:xfrm>
          <a:off x="5701728" y="3276945"/>
          <a:ext cx="270592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924"/>
              </a:tblGrid>
              <a:tr h="84836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r>
                        <a:rPr lang="en-US" sz="1800" noProof="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r>
                        <a:rPr lang="en-US" sz="1600" noProof="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(we)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98448"/>
              </p:ext>
            </p:extLst>
          </p:nvPr>
        </p:nvGraphicFramePr>
        <p:xfrm>
          <a:off x="5701728" y="4435509"/>
          <a:ext cx="320293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932"/>
              </a:tblGrid>
              <a:tr h="814885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r>
                        <a:rPr lang="en-US" sz="1600" noProof="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- Spain)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r>
                        <a:rPr lang="en-US" sz="1400" noProof="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- Spain)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71987"/>
              </p:ext>
            </p:extLst>
          </p:nvPr>
        </p:nvGraphicFramePr>
        <p:xfrm>
          <a:off x="5701728" y="5519630"/>
          <a:ext cx="304190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90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plural/They)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6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the </a:t>
            </a:r>
            <a:r>
              <a:rPr lang="en-US" sz="3600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formal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Usted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.):</a:t>
            </a:r>
          </a:p>
          <a:p>
            <a:pPr marL="873125" lvl="1" indent="-279400" algn="l" defTabSz="452438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With an older person</a:t>
            </a:r>
          </a:p>
          <a:p>
            <a:pPr marL="873125" lvl="1" indent="-279400" algn="l" defTabSz="452438">
              <a:lnSpc>
                <a:spcPct val="9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Someone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you do not know well</a:t>
            </a:r>
          </a:p>
          <a:p>
            <a:pPr marL="873125" lvl="1" indent="-279400" algn="l" defTabSz="452438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Someone you need to show respect to.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3600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formal plural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ustedes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.):</a:t>
            </a:r>
          </a:p>
          <a:p>
            <a:pPr marL="868363" lvl="1" indent="-190500" algn="l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When talking to more than one person – whether you know them or not.</a:t>
            </a:r>
          </a:p>
          <a:p>
            <a:pPr marL="868363" lvl="1" indent="-190500" algn="l">
              <a:lnSpc>
                <a:spcPct val="90000"/>
              </a:lnSpc>
              <a:buFont typeface="Arial"/>
              <a:buChar char="•"/>
            </a:pPr>
            <a:r>
              <a:rPr lang="en-US" sz="320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Understood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in every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country.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 vs. Informal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89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Use the </a:t>
            </a:r>
            <a:r>
              <a:rPr lang="en-US" sz="3600" dirty="0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informal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3600" u="sng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600" u="sng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):</a:t>
            </a:r>
          </a:p>
          <a:p>
            <a:pPr marL="914400" lvl="1" indent="-279400" algn="l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With a younger person</a:t>
            </a:r>
          </a:p>
          <a:p>
            <a:pPr marL="914400" lvl="1" indent="-279400" algn="l">
              <a:lnSpc>
                <a:spcPct val="9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Someone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you know well</a:t>
            </a:r>
          </a:p>
          <a:p>
            <a:pPr marL="914400" lvl="1" indent="-279400" algn="l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Family, friends, etc.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3600" dirty="0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informal plural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Vosotros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):</a:t>
            </a:r>
          </a:p>
          <a:p>
            <a:pPr marL="914400" lvl="1" indent="-236538" algn="l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In Spain only</a:t>
            </a:r>
          </a:p>
          <a:p>
            <a:pPr marL="914400" lvl="1" indent="-236538" algn="l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Talking to a whole group you know or that is younger than you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  <a:endParaRPr lang="en-US" sz="3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 vs. Informal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0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</a:t>
            </a:r>
            <a:r>
              <a:rPr lang="mr-IN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8412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1285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soy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1537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eres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3779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767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6028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4135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0283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669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9055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702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1798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27547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Main uses of SER: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Describing people and things </a:t>
            </a:r>
            <a:r>
              <a:rPr lang="mr-IN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ln w="19050" cmpd="sng"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physical characteristics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n-US" dirty="0" smtClean="0">
                <a:ln w="19050" cmpd="sng"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personal traits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es alta.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parque es grande.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chico es simpático.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Saying </a:t>
            </a:r>
            <a:r>
              <a:rPr lang="en-US" dirty="0" smtClean="0">
                <a:ln w="19050" cmpd="sng">
                  <a:solidFill>
                    <a:srgbClr val="FC00D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where you are from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 son de Cuba.</a:t>
            </a:r>
          </a:p>
          <a:p>
            <a:pPr algn="l"/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Giving the </a:t>
            </a:r>
            <a:r>
              <a:rPr lang="en-US" dirty="0" smtClean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date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 smtClean="0">
                <a:ln w="19050" cmpd="sng"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day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dirty="0" smtClean="0">
                <a:ln w="19050" cmpd="sng"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 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lunes. Es el 8 de febrero. Son las dos y diez.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96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Acronym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DOCTOR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escription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(Ella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alta.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3200" i="1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ccupation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(Ella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profesora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i="1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haracteristics/Personality Traits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serio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ime/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Date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(Hoy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21 de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enero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i="1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rigin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México.)</a:t>
            </a:r>
            <a:endParaRPr lang="en-US" sz="3200" i="1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elationship 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mi amigo.)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 to Remember 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1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424</Words>
  <Application>Microsoft Macintosh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Unidad 1</vt:lpstr>
      <vt:lpstr>Pronombres personales de sujeto</vt:lpstr>
      <vt:lpstr>Formal vs. Informal</vt:lpstr>
      <vt:lpstr>Formal vs. Informal</vt:lpstr>
      <vt:lpstr>El verbo SER</vt:lpstr>
      <vt:lpstr>Los usos de SER</vt:lpstr>
      <vt:lpstr>Ways to Remember SER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47</cp:revision>
  <cp:lastPrinted>2018-08-16T19:44:47Z</cp:lastPrinted>
  <dcterms:created xsi:type="dcterms:W3CDTF">2018-07-09T18:49:29Z</dcterms:created>
  <dcterms:modified xsi:type="dcterms:W3CDTF">2018-08-16T19:44:50Z</dcterms:modified>
</cp:coreProperties>
</file>