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2" r:id="rId2"/>
    <p:sldId id="316" r:id="rId3"/>
    <p:sldId id="318" r:id="rId4"/>
    <p:sldId id="319" r:id="rId5"/>
    <p:sldId id="321" r:id="rId6"/>
    <p:sldId id="322" r:id="rId7"/>
    <p:sldId id="323" r:id="rId8"/>
    <p:sldId id="324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BBDD2"/>
    <a:srgbClr val="BDFEB7"/>
    <a:srgbClr val="344834"/>
    <a:srgbClr val="547553"/>
    <a:srgbClr val="70A06F"/>
    <a:srgbClr val="B1FEAD"/>
    <a:srgbClr val="1A2B1B"/>
    <a:srgbClr val="487D4A"/>
    <a:srgbClr val="8FFF90"/>
    <a:srgbClr val="FC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9C3A3-C314-E34B-A8B7-1471A77A6E84}" type="datetime1">
              <a:rPr lang="en-US" smtClean="0"/>
              <a:t>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-ER &amp; -IR Verbs + Hacer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9EBF-B78C-614B-8BE5-BF269DE62FA7}" type="datetime1">
              <a:rPr lang="en-US" smtClean="0"/>
              <a:t>1/25/19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-ER &amp; -IR Verbs + Hacer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-ER &amp; -IR Verbs + Hacer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3 - -ER &amp; -IR Verbs + Hacer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3 - -ER &amp; -IR Verbs + Hacer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5224-7429-E543-A3D8-480816F13C4C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C6C0-9E2B-E64C-A483-184F42BBB858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E580-1190-DA48-BA68-7CD6CD1947CA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89B3-2435-B24C-968E-6279DC5771BA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0C18-67FB-7D49-B5E1-2DEEBF5654CF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9B8-F5ED-8841-B7DF-76653DBE437B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EF01-CAE0-8F42-8015-18E67E98DCDC}" type="datetime1">
              <a:rPr lang="en-US" smtClean="0"/>
              <a:t>1/25/19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1237-BB56-2F49-BFD6-F6A9540B0CF0}" type="datetime1">
              <a:rPr lang="en-US" smtClean="0"/>
              <a:t>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FA4A-B2AC-D543-9241-F10F7B54D66A}" type="datetime1">
              <a:rPr lang="en-US" smtClean="0"/>
              <a:t>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F1F1-ADAA-3940-AC16-39759A83B172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745-865C-D843-A6E6-EA2367015FC9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B2D7-9DBA-8A41-B284-0409B6975F7E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s-ES_tradnl" sz="480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imperfecto</a:t>
            </a:r>
            <a:endParaRPr lang="es-ES_tradnl" sz="48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mr-IN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-ir y los irregulares  ser, ir, ver, haber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imperfecto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Express habitual or repeated actions/events and states in the past.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Actions without definite beginnings or endings (that continued for an indefinite time or may still be happening).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Gives the idea of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used to…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or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was doing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in English.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Used for description of people, places, objects, events, weather, and time.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It’s like the present tense of the past – you are saying what was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happening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imperfecto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110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ER/-IR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formas del imperfecto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4293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483523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ía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89092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í</a:t>
                      </a:r>
                      <a:r>
                        <a:rPr lang="en-US" sz="5000" i="0" u="sng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</a:t>
                      </a:r>
                      <a:endParaRPr lang="es-ES_tradnl" sz="5000" i="1" u="sng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64004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s-ES_tradnl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s-ES_tradnl" sz="5000" i="0" u="sng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endParaRPr lang="es-ES_tradnl" sz="5000" i="0" u="sng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22652"/>
              </p:ext>
            </p:extLst>
          </p:nvPr>
        </p:nvGraphicFramePr>
        <p:xfrm>
          <a:off x="6332232" y="2327901"/>
          <a:ext cx="257707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5000" i="0" u="sng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r>
                        <a:rPr lang="en-US" sz="3200" i="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154156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5000" i="0" u="sng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ais</a:t>
                      </a:r>
                      <a:endParaRPr lang="es-ES_tradnl" sz="5000" i="1" u="sng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36589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5000" i="0" u="sng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an</a:t>
                      </a:r>
                      <a:endParaRPr lang="es-ES_tradnl" sz="5000" i="1" u="sng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Leer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read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Leer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03109"/>
              </p:ext>
            </p:extLst>
          </p:nvPr>
        </p:nvGraphicFramePr>
        <p:xfrm>
          <a:off x="1" y="1830874"/>
          <a:ext cx="9143998" cy="445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1345771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403117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666755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320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ía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6884"/>
              </p:ext>
            </p:extLst>
          </p:nvPr>
        </p:nvGraphicFramePr>
        <p:xfrm>
          <a:off x="1560383" y="370965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le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ías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768311"/>
              </p:ext>
            </p:extLst>
          </p:nvPr>
        </p:nvGraphicFramePr>
        <p:xfrm>
          <a:off x="1600200" y="50292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s-ES_tradnl" sz="3200" i="0" noProof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ía</a:t>
                      </a:r>
                      <a:r>
                        <a:rPr lang="es-ES_tradnl" sz="3200" i="0" baseline="0" noProof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38496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880466"/>
              </p:ext>
            </p:extLst>
          </p:nvPr>
        </p:nvGraphicFramePr>
        <p:xfrm>
          <a:off x="6332232" y="370965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íais</a:t>
                      </a:r>
                      <a:endParaRPr lang="es-ES_tradnl" sz="22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241821"/>
              </p:ext>
            </p:extLst>
          </p:nvPr>
        </p:nvGraphicFramePr>
        <p:xfrm>
          <a:off x="6332232" y="50640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r>
                        <a:rPr lang="en-US" sz="32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ían</a:t>
                      </a:r>
                      <a:endParaRPr lang="es-ES_tradnl" sz="22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40041"/>
              </p:ext>
            </p:extLst>
          </p:nvPr>
        </p:nvGraphicFramePr>
        <p:xfrm>
          <a:off x="1560383" y="2852420"/>
          <a:ext cx="241565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was reading;</a:t>
                      </a:r>
                      <a:r>
                        <a:rPr lang="en-US" sz="20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 used to read</a:t>
                      </a:r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71271"/>
              </p:ext>
            </p:extLst>
          </p:nvPr>
        </p:nvGraphicFramePr>
        <p:xfrm>
          <a:off x="1524000" y="4343400"/>
          <a:ext cx="25763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3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were reading;</a:t>
                      </a:r>
                      <a:r>
                        <a:rPr lang="en-US" sz="20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you used to read</a:t>
                      </a:r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17196"/>
              </p:ext>
            </p:extLst>
          </p:nvPr>
        </p:nvGraphicFramePr>
        <p:xfrm>
          <a:off x="1547711" y="5585601"/>
          <a:ext cx="266593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9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</a:t>
                      </a:r>
                      <a:r>
                        <a:rPr lang="en-US" sz="20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was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reading, used to read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11457"/>
              </p:ext>
            </p:extLst>
          </p:nvPr>
        </p:nvGraphicFramePr>
        <p:xfrm>
          <a:off x="6332232" y="285242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were reading;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we used to read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95222"/>
              </p:ext>
            </p:extLst>
          </p:nvPr>
        </p:nvGraphicFramePr>
        <p:xfrm>
          <a:off x="6332232" y="4343400"/>
          <a:ext cx="267175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were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reading; used to read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91685"/>
              </p:ext>
            </p:extLst>
          </p:nvPr>
        </p:nvGraphicFramePr>
        <p:xfrm>
          <a:off x="6332232" y="5632066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were reading; used to read)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75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sz="5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Había</a:t>
            </a:r>
            <a:endParaRPr lang="en-US" altLang="ja-JP" sz="5400" dirty="0">
              <a:solidFill>
                <a:srgbClr val="3228A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altLang="ja-JP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</a:t>
            </a:r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used to be</a:t>
            </a:r>
          </a:p>
          <a:p>
            <a:pPr>
              <a:lnSpc>
                <a:spcPct val="90000"/>
              </a:lnSpc>
            </a:pPr>
            <a:r>
              <a:rPr lang="en-US" altLang="ja-JP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</a:t>
            </a:r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ja-JP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were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un </a:t>
            </a:r>
            <a:r>
              <a:rPr lang="en-US" altLang="ja-JP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palacio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aquí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spcAft>
                <a:spcPts val="3000"/>
              </a:spcAft>
            </a:pP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Había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dos </a:t>
            </a:r>
            <a:r>
              <a:rPr lang="en-US" altLang="ja-JP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pirámides</a:t>
            </a:r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aquí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ct val="50000"/>
              </a:spcBef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**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Hubo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used when you are saying there was something 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that moment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 a car accident or a natural disaster but it’s done now.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Había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more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describing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something that was there for an indefinite time. Most often it’s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había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Haber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“Hay”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90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Ser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18603"/>
              </p:ext>
            </p:extLst>
          </p:nvPr>
        </p:nvGraphicFramePr>
        <p:xfrm>
          <a:off x="1" y="1830874"/>
          <a:ext cx="9143998" cy="445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1345771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403117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88791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era</a:t>
                      </a:r>
                      <a:endParaRPr lang="es-ES_tradnl" sz="2200" i="1" noProof="0" dirty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20864"/>
              </p:ext>
            </p:extLst>
          </p:nvPr>
        </p:nvGraphicFramePr>
        <p:xfrm>
          <a:off x="1560383" y="370965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eras</a:t>
                      </a:r>
                      <a:endParaRPr lang="es-ES_tradnl" sz="2200" i="1" noProof="0" dirty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85053"/>
              </p:ext>
            </p:extLst>
          </p:nvPr>
        </p:nvGraphicFramePr>
        <p:xfrm>
          <a:off x="1600200" y="50292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noProof="0" dirty="0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54588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éramos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79658"/>
              </p:ext>
            </p:extLst>
          </p:nvPr>
        </p:nvGraphicFramePr>
        <p:xfrm>
          <a:off x="6332232" y="370965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erais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322516"/>
              </p:ext>
            </p:extLst>
          </p:nvPr>
        </p:nvGraphicFramePr>
        <p:xfrm>
          <a:off x="6332232" y="50640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eran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0242"/>
              </p:ext>
            </p:extLst>
          </p:nvPr>
        </p:nvGraphicFramePr>
        <p:xfrm>
          <a:off x="1560383" y="2852420"/>
          <a:ext cx="241565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was;</a:t>
                      </a:r>
                      <a:r>
                        <a:rPr lang="en-US" sz="20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 used to be</a:t>
                      </a:r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34783"/>
              </p:ext>
            </p:extLst>
          </p:nvPr>
        </p:nvGraphicFramePr>
        <p:xfrm>
          <a:off x="1524000" y="4343400"/>
          <a:ext cx="2576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3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were;</a:t>
                      </a:r>
                      <a:r>
                        <a:rPr lang="en-US" sz="20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used to be</a:t>
                      </a:r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43394"/>
              </p:ext>
            </p:extLst>
          </p:nvPr>
        </p:nvGraphicFramePr>
        <p:xfrm>
          <a:off x="1547711" y="5585601"/>
          <a:ext cx="266593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9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</a:t>
                      </a:r>
                      <a:r>
                        <a:rPr lang="en-US" sz="20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was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; used to be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986691"/>
              </p:ext>
            </p:extLst>
          </p:nvPr>
        </p:nvGraphicFramePr>
        <p:xfrm>
          <a:off x="6332232" y="2852420"/>
          <a:ext cx="2811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were;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used to be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180530"/>
              </p:ext>
            </p:extLst>
          </p:nvPr>
        </p:nvGraphicFramePr>
        <p:xfrm>
          <a:off x="6332232" y="4343400"/>
          <a:ext cx="267175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were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; used to be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46223"/>
              </p:ext>
            </p:extLst>
          </p:nvPr>
        </p:nvGraphicFramePr>
        <p:xfrm>
          <a:off x="6332232" y="5561962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were; used to be)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03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go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Ir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022402"/>
              </p:ext>
            </p:extLst>
          </p:nvPr>
        </p:nvGraphicFramePr>
        <p:xfrm>
          <a:off x="1" y="1830874"/>
          <a:ext cx="9143998" cy="445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1345771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403117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11517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iba</a:t>
                      </a:r>
                      <a:endParaRPr lang="es-ES_tradnl" sz="2200" i="1" noProof="0" dirty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141980"/>
              </p:ext>
            </p:extLst>
          </p:nvPr>
        </p:nvGraphicFramePr>
        <p:xfrm>
          <a:off x="1560383" y="370965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ibas</a:t>
                      </a:r>
                      <a:endParaRPr lang="es-ES_tradnl" sz="2200" i="1" noProof="0" dirty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02252"/>
              </p:ext>
            </p:extLst>
          </p:nvPr>
        </p:nvGraphicFramePr>
        <p:xfrm>
          <a:off x="1600200" y="50292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noProof="0" dirty="0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iba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787096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íbamos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84609"/>
              </p:ext>
            </p:extLst>
          </p:nvPr>
        </p:nvGraphicFramePr>
        <p:xfrm>
          <a:off x="6332232" y="370965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ibais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13801"/>
              </p:ext>
            </p:extLst>
          </p:nvPr>
        </p:nvGraphicFramePr>
        <p:xfrm>
          <a:off x="6332232" y="50640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iban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13238"/>
              </p:ext>
            </p:extLst>
          </p:nvPr>
        </p:nvGraphicFramePr>
        <p:xfrm>
          <a:off x="1560383" y="2852420"/>
          <a:ext cx="241565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was going; I used to go)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6881"/>
              </p:ext>
            </p:extLst>
          </p:nvPr>
        </p:nvGraphicFramePr>
        <p:xfrm>
          <a:off x="1524000" y="4343400"/>
          <a:ext cx="25763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3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were going;</a:t>
                      </a:r>
                      <a:r>
                        <a:rPr lang="en-US" sz="20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used to go</a:t>
                      </a:r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113573"/>
              </p:ext>
            </p:extLst>
          </p:nvPr>
        </p:nvGraphicFramePr>
        <p:xfrm>
          <a:off x="1547711" y="5585601"/>
          <a:ext cx="266593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9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</a:t>
                      </a:r>
                      <a:r>
                        <a:rPr lang="en-US" sz="20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was going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; used to go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92477"/>
              </p:ext>
            </p:extLst>
          </p:nvPr>
        </p:nvGraphicFramePr>
        <p:xfrm>
          <a:off x="6332232" y="285242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were going;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used to go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18534"/>
              </p:ext>
            </p:extLst>
          </p:nvPr>
        </p:nvGraphicFramePr>
        <p:xfrm>
          <a:off x="6332232" y="4343400"/>
          <a:ext cx="267175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were going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; used to go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44101"/>
              </p:ext>
            </p:extLst>
          </p:nvPr>
        </p:nvGraphicFramePr>
        <p:xfrm>
          <a:off x="6332232" y="5561962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were going; used to go)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0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see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Ver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58835"/>
              </p:ext>
            </p:extLst>
          </p:nvPr>
        </p:nvGraphicFramePr>
        <p:xfrm>
          <a:off x="1" y="1830874"/>
          <a:ext cx="9143998" cy="445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1345771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403117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4496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veía</a:t>
                      </a:r>
                      <a:endParaRPr lang="es-ES_tradnl" sz="2200" i="1" noProof="0" dirty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21093"/>
              </p:ext>
            </p:extLst>
          </p:nvPr>
        </p:nvGraphicFramePr>
        <p:xfrm>
          <a:off x="1560383" y="370965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veías</a:t>
                      </a:r>
                      <a:endParaRPr lang="es-ES_tradnl" sz="2200" i="1" noProof="0" dirty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65467"/>
              </p:ext>
            </p:extLst>
          </p:nvPr>
        </p:nvGraphicFramePr>
        <p:xfrm>
          <a:off x="1600200" y="50292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noProof="0" dirty="0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veía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44322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veíamos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575256"/>
              </p:ext>
            </p:extLst>
          </p:nvPr>
        </p:nvGraphicFramePr>
        <p:xfrm>
          <a:off x="6332232" y="370965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veíais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268765"/>
              </p:ext>
            </p:extLst>
          </p:nvPr>
        </p:nvGraphicFramePr>
        <p:xfrm>
          <a:off x="6332232" y="50640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9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veían</a:t>
                      </a:r>
                      <a:endParaRPr lang="es-ES_tradnl" sz="2200" i="1" noProof="0" dirty="0" smtClean="0">
                        <a:solidFill>
                          <a:srgbClr val="00009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5236"/>
              </p:ext>
            </p:extLst>
          </p:nvPr>
        </p:nvGraphicFramePr>
        <p:xfrm>
          <a:off x="1560383" y="2852420"/>
          <a:ext cx="241565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was seeing; I used to see)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344026"/>
              </p:ext>
            </p:extLst>
          </p:nvPr>
        </p:nvGraphicFramePr>
        <p:xfrm>
          <a:off x="1524000" y="4343400"/>
          <a:ext cx="25763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3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were seeing;</a:t>
                      </a:r>
                      <a:r>
                        <a:rPr lang="en-US" sz="20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used to see</a:t>
                      </a:r>
                      <a:r>
                        <a:rPr lang="en-US" sz="20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45161"/>
              </p:ext>
            </p:extLst>
          </p:nvPr>
        </p:nvGraphicFramePr>
        <p:xfrm>
          <a:off x="1547711" y="5585601"/>
          <a:ext cx="266593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9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</a:t>
                      </a:r>
                      <a:r>
                        <a:rPr lang="en-US" sz="20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was seeing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; used to see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002828"/>
              </p:ext>
            </p:extLst>
          </p:nvPr>
        </p:nvGraphicFramePr>
        <p:xfrm>
          <a:off x="6332232" y="285242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were seeing;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used to see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75147"/>
              </p:ext>
            </p:extLst>
          </p:nvPr>
        </p:nvGraphicFramePr>
        <p:xfrm>
          <a:off x="6332232" y="4343400"/>
          <a:ext cx="267175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were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ing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; used to see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62170"/>
              </p:ext>
            </p:extLst>
          </p:nvPr>
        </p:nvGraphicFramePr>
        <p:xfrm>
          <a:off x="6332232" y="5561962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were seeing; used to see)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13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_____________ (ir) a la montaña cada día.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princesa  ________(ver) el volcán cada mes.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 (ser) valiente.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Nosotros __________ (salir) del palacio mucho.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enemigos no ____________ (compartir).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1671" y="1522912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iba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0546" y="2438400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veía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2350" y="3429000"/>
            <a:ext cx="19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eras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4196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salíamos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5410200"/>
            <a:ext cx="245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compartían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694</Words>
  <Application>Microsoft Macintosh PowerPoint</Application>
  <PresentationFormat>On-screen Show (4:3)</PresentationFormat>
  <Paragraphs>164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Unidad 4</vt:lpstr>
      <vt:lpstr>El imperfecto</vt:lpstr>
      <vt:lpstr>Las formas del imperfecto</vt:lpstr>
      <vt:lpstr>El verbo Leer</vt:lpstr>
      <vt:lpstr>Haber – “Hay”</vt:lpstr>
      <vt:lpstr>El verbo Ser</vt:lpstr>
      <vt:lpstr>El verbo Ir</vt:lpstr>
      <vt:lpstr>El verbo Ver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125</cp:revision>
  <cp:lastPrinted>2018-12-03T12:53:04Z</cp:lastPrinted>
  <dcterms:created xsi:type="dcterms:W3CDTF">2018-07-09T18:49:29Z</dcterms:created>
  <dcterms:modified xsi:type="dcterms:W3CDTF">2019-01-25T18:41:17Z</dcterms:modified>
</cp:coreProperties>
</file>