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87" r:id="rId3"/>
    <p:sldId id="258" r:id="rId4"/>
    <p:sldId id="270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9DD"/>
    <a:srgbClr val="B9CEF6"/>
    <a:srgbClr val="DC3600"/>
    <a:srgbClr val="00CCAF"/>
    <a:srgbClr val="009E88"/>
    <a:srgbClr val="005E50"/>
    <a:srgbClr val="C0D3FF"/>
    <a:srgbClr val="522284"/>
    <a:srgbClr val="59268F"/>
    <a:srgbClr val="692F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06"/>
    <p:restoredTop sz="87383"/>
  </p:normalViewPr>
  <p:slideViewPr>
    <p:cSldViewPr snapToGrid="0" snapToObjects="1">
      <p:cViewPr varScale="1">
        <p:scale>
          <a:sx n="92" d="100"/>
          <a:sy n="92" d="100"/>
        </p:scale>
        <p:origin x="1672" y="176"/>
      </p:cViewPr>
      <p:guideLst/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7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993388-7A2C-254E-BD88-76BC786359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/>
              <a:t>Ch. 2</a:t>
            </a:r>
            <a:endParaRPr lang="en-US" b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033AA-1B5E-9848-B92E-E81AD001B9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5C9A2-54D9-074E-8B60-8C0221642A8D}" type="datetime1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F3354-6F83-DA4E-AEB5-7D7D975B9A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/>
              <a:t>Spanish Basic - Ch. 2-1 - Agreement Practice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DDAEC-3250-194A-AF62-41019B3D9C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E69BF-5350-D444-81D2-FBEC30B2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0140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Ch. 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CC51-E868-904A-B012-29FCBFE9B320}" type="datetime1">
              <a:rPr lang="en-US" smtClean="0"/>
              <a:t>11/5/19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Spanish Basic - Ch. 2-1 - Agreement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A3EA2-3F6F-A44B-95BE-D8BBC8A4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932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7C0B67D-A4EB-A94B-8E77-E321810A6586}" type="datetime1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2-1 - Agreement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59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F6FE606-2970-3348-ABF2-DD3A1DAF2FB3}" type="datetime1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2-1 - Agreement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86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DFF23AF-B5D7-AA47-BE63-5318C049BF76}" type="datetime1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2-1 - Agreement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7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8CCDAA8-2F3E-914D-9131-FB2113C31346}" type="datetime1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2-1 - Agreement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26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FABDA8A-8088-4A4D-ADF0-D86265B20CAE}" type="datetime1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2-1 - Agreement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3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00CCAF"/>
            </a:gs>
            <a:gs pos="39000">
              <a:srgbClr val="009E88"/>
            </a:gs>
            <a:gs pos="100000">
              <a:srgbClr val="005E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6617" y="-185612"/>
            <a:ext cx="9577234" cy="2689099"/>
          </a:xfrm>
          <a:solidFill>
            <a:srgbClr val="005E50"/>
          </a:solidFill>
        </p:spPr>
        <p:txBody>
          <a:bodyPr anchor="ctr" anchorCtr="1">
            <a:normAutofit/>
          </a:bodyPr>
          <a:lstStyle>
            <a:lvl1pPr algn="ctr">
              <a:defRPr sz="7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871" y="3314753"/>
            <a:ext cx="6975987" cy="2451866"/>
          </a:xfrm>
        </p:spPr>
        <p:txBody>
          <a:bodyPr>
            <a:normAutofit/>
          </a:bodyPr>
          <a:lstStyle>
            <a:lvl1pPr marL="0" indent="0" algn="ctr">
              <a:buNone/>
              <a:defRPr sz="5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1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8872"/>
            <a:ext cx="9500616" cy="137160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371600"/>
            <a:ext cx="8804787" cy="5324167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06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1505" y="-266545"/>
            <a:ext cx="9591981" cy="25350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050" y="2848080"/>
            <a:ext cx="6676563" cy="230591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68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987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9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735" y="-147484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7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CCAF"/>
            </a:gs>
            <a:gs pos="39000">
              <a:srgbClr val="009E88"/>
            </a:gs>
            <a:gs pos="100000">
              <a:srgbClr val="005E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764224"/>
          </a:xfrm>
          <a:prstGeom prst="rect">
            <a:avLst/>
          </a:prstGeom>
          <a:solidFill>
            <a:srgbClr val="005E50"/>
          </a:solidFill>
          <a:ln w="476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860D-1786-004A-86B6-AA069D6C834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E09C-CBF2-3943-9088-C4A15A624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000" b="1" dirty="0" err="1"/>
              <a:t>Capítulo</a:t>
            </a:r>
            <a:r>
              <a:rPr lang="en-US" sz="7000" b="1" dirty="0"/>
              <a:t>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AE15A-555E-0248-A1BD-002210D71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dirty="0"/>
              <a:t>Agreement Practice</a:t>
            </a:r>
          </a:p>
          <a:p>
            <a:r>
              <a:rPr lang="en-US" i="1" dirty="0"/>
              <a:t>Ch. 2-1</a:t>
            </a:r>
            <a:endParaRPr lang="en-US" sz="5000" b="1" i="1" dirty="0"/>
          </a:p>
        </p:txBody>
      </p:sp>
    </p:spTree>
    <p:extLst>
      <p:ext uri="{BB962C8B-B14F-4D97-AF65-F5344CB8AC3E}">
        <p14:creationId xmlns:p14="http://schemas.microsoft.com/office/powerpoint/2010/main" val="103087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- Word Endings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n w="19050">
                  <a:solidFill>
                    <a:srgbClr val="00B0F0"/>
                  </a:solidFill>
                </a:ln>
                <a:latin typeface="+mj-lt"/>
              </a:rPr>
              <a:t>Masculine</a:t>
            </a:r>
            <a:r>
              <a:rPr lang="en-US" dirty="0">
                <a:ln w="19050">
                  <a:noFill/>
                </a:ln>
                <a:latin typeface="+mj-lt"/>
              </a:rPr>
              <a:t> words tend to end in -</a:t>
            </a:r>
            <a:r>
              <a:rPr lang="en-US" dirty="0">
                <a:ln w="19050">
                  <a:solidFill>
                    <a:srgbClr val="00B0F0"/>
                  </a:solidFill>
                </a:ln>
                <a:latin typeface="+mj-lt"/>
              </a:rPr>
              <a:t>o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n w="19050">
                  <a:solidFill>
                    <a:srgbClr val="F869DD"/>
                  </a:solidFill>
                </a:ln>
                <a:latin typeface="+mj-lt"/>
              </a:rPr>
              <a:t>Feminine</a:t>
            </a:r>
            <a:r>
              <a:rPr lang="en-US" dirty="0">
                <a:ln w="19050">
                  <a:noFill/>
                </a:ln>
                <a:latin typeface="+mj-lt"/>
              </a:rPr>
              <a:t> words tend to end in –</a:t>
            </a:r>
            <a:r>
              <a:rPr lang="en-US" dirty="0">
                <a:ln w="19050">
                  <a:solidFill>
                    <a:srgbClr val="F869DD"/>
                  </a:solidFill>
                </a:ln>
                <a:latin typeface="+mj-lt"/>
              </a:rPr>
              <a:t>a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n w="19050">
                  <a:solidFill>
                    <a:srgbClr val="FFFF00"/>
                  </a:solidFill>
                </a:ln>
                <a:latin typeface="+mj-lt"/>
              </a:rPr>
              <a:t>Plural</a:t>
            </a:r>
            <a:r>
              <a:rPr lang="en-US" dirty="0">
                <a:ln w="19050">
                  <a:noFill/>
                </a:ln>
                <a:latin typeface="+mj-lt"/>
              </a:rPr>
              <a:t> words end in -</a:t>
            </a:r>
            <a:r>
              <a:rPr lang="en-US" dirty="0">
                <a:ln w="19050">
                  <a:solidFill>
                    <a:srgbClr val="FFFF00"/>
                  </a:solidFill>
                </a:ln>
                <a:latin typeface="+mj-lt"/>
              </a:rPr>
              <a:t>s</a:t>
            </a:r>
            <a:endParaRPr lang="es-ES_tradnl" dirty="0">
              <a:ln w="19050">
                <a:solidFill>
                  <a:srgbClr val="FFFF00"/>
                </a:solidFill>
              </a:ln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42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Words Plural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800" b="1" dirty="0">
                <a:ea typeface="ＭＳ Ｐゴシック" panose="020B0600070205080204" pitchFamily="34" charset="-128"/>
              </a:rPr>
              <a:t>If the word ends in a </a:t>
            </a:r>
            <a:r>
              <a:rPr lang="en-US" altLang="en-US" sz="3800" b="1" dirty="0">
                <a:ln w="19050">
                  <a:solidFill>
                    <a:schemeClr val="accent2"/>
                  </a:solidFill>
                </a:ln>
                <a:ea typeface="ＭＳ Ｐゴシック" panose="020B0600070205080204" pitchFamily="34" charset="-128"/>
              </a:rPr>
              <a:t>vowel</a:t>
            </a:r>
            <a:r>
              <a:rPr lang="en-US" altLang="en-US" sz="3800" b="1" dirty="0">
                <a:ea typeface="ＭＳ Ｐゴシック" panose="020B0600070205080204" pitchFamily="34" charset="-128"/>
              </a:rPr>
              <a:t> like –</a:t>
            </a:r>
            <a:r>
              <a:rPr lang="en-US" altLang="en-US" sz="3800" b="1" dirty="0">
                <a:ln w="19050">
                  <a:solidFill>
                    <a:schemeClr val="accent2"/>
                  </a:solidFill>
                </a:ln>
                <a:ea typeface="ＭＳ Ｐゴシック" panose="020B0600070205080204" pitchFamily="34" charset="-128"/>
              </a:rPr>
              <a:t>o</a:t>
            </a:r>
            <a:r>
              <a:rPr lang="en-US" altLang="en-US" sz="3800" b="1" dirty="0">
                <a:ea typeface="ＭＳ Ｐゴシック" panose="020B0600070205080204" pitchFamily="34" charset="-128"/>
              </a:rPr>
              <a:t> or –</a:t>
            </a:r>
            <a:r>
              <a:rPr lang="en-US" altLang="en-US" sz="3800" b="1" dirty="0">
                <a:ln w="19050">
                  <a:solidFill>
                    <a:schemeClr val="accent2"/>
                  </a:solidFill>
                </a:ln>
                <a:ea typeface="ＭＳ Ｐゴシック" panose="020B0600070205080204" pitchFamily="34" charset="-128"/>
              </a:rPr>
              <a:t>a</a:t>
            </a:r>
            <a:r>
              <a:rPr lang="en-US" altLang="en-US" sz="3800" b="1" dirty="0">
                <a:ea typeface="ＭＳ Ｐゴシック" panose="020B0600070205080204" pitchFamily="34" charset="-128"/>
              </a:rPr>
              <a:t> just add an </a:t>
            </a:r>
            <a:r>
              <a:rPr lang="ja-JP" altLang="en-US" sz="3800" b="1">
                <a:ea typeface="ＭＳ Ｐゴシック" panose="020B0600070205080204" pitchFamily="34" charset="-128"/>
              </a:rPr>
              <a:t>“</a:t>
            </a:r>
            <a:r>
              <a:rPr lang="en-US" altLang="ja-JP" sz="3800" b="1" dirty="0">
                <a:ln>
                  <a:solidFill>
                    <a:srgbClr val="FFFF00"/>
                  </a:solidFill>
                </a:ln>
                <a:ea typeface="ＭＳ Ｐゴシック" panose="020B0600070205080204" pitchFamily="34" charset="-128"/>
              </a:rPr>
              <a:t>s</a:t>
            </a:r>
            <a:r>
              <a:rPr lang="ja-JP" altLang="en-US" sz="3800" b="1">
                <a:ea typeface="ＭＳ Ｐゴシック" panose="020B0600070205080204" pitchFamily="34" charset="-128"/>
              </a:rPr>
              <a:t>”</a:t>
            </a:r>
            <a:r>
              <a:rPr lang="en-US" altLang="ja-JP" sz="3800" b="1" dirty="0">
                <a:ea typeface="ＭＳ Ｐゴシック" panose="020B0600070205080204" pitchFamily="34" charset="-128"/>
              </a:rPr>
              <a:t>.</a:t>
            </a:r>
          </a:p>
          <a:p>
            <a:pPr lvl="1">
              <a:spcAft>
                <a:spcPts val="2400"/>
              </a:spcAft>
            </a:pPr>
            <a:r>
              <a:rPr lang="en-US" altLang="en-US" sz="3800" b="1" dirty="0" err="1">
                <a:ea typeface="ＭＳ Ｐゴシック" panose="020B0600070205080204" pitchFamily="34" charset="-128"/>
              </a:rPr>
              <a:t>Guap</a:t>
            </a:r>
            <a:r>
              <a:rPr lang="en-US" altLang="en-US" sz="3800" b="1" dirty="0" err="1">
                <a:ln w="19050">
                  <a:solidFill>
                    <a:srgbClr val="00B0F0"/>
                  </a:solidFill>
                </a:ln>
                <a:ea typeface="ＭＳ Ｐゴシック" panose="020B0600070205080204" pitchFamily="34" charset="-128"/>
              </a:rPr>
              <a:t>o</a:t>
            </a:r>
            <a:r>
              <a:rPr lang="en-US" altLang="en-US" sz="3800" b="1" dirty="0">
                <a:ea typeface="ＭＳ Ｐゴシック" panose="020B0600070205080204" pitchFamily="34" charset="-128"/>
              </a:rPr>
              <a:t> – </a:t>
            </a:r>
            <a:r>
              <a:rPr lang="en-US" altLang="en-US" sz="3800" b="1" dirty="0" err="1">
                <a:ea typeface="ＭＳ Ｐゴシック" panose="020B0600070205080204" pitchFamily="34" charset="-128"/>
              </a:rPr>
              <a:t>Guap</a:t>
            </a:r>
            <a:r>
              <a:rPr lang="en-US" altLang="en-US" sz="3800" b="1" dirty="0" err="1">
                <a:ln>
                  <a:solidFill>
                    <a:srgbClr val="00B0F0"/>
                  </a:solidFill>
                </a:ln>
                <a:ea typeface="ＭＳ Ｐゴシック" panose="020B0600070205080204" pitchFamily="34" charset="-128"/>
              </a:rPr>
              <a:t>o</a:t>
            </a:r>
            <a:r>
              <a:rPr lang="en-US" altLang="en-US" sz="3800" b="1" dirty="0" err="1">
                <a:ln>
                  <a:solidFill>
                    <a:srgbClr val="FFFF00"/>
                  </a:solidFill>
                </a:ln>
                <a:ea typeface="ＭＳ Ｐゴシック" panose="020B0600070205080204" pitchFamily="34" charset="-128"/>
              </a:rPr>
              <a:t>s</a:t>
            </a:r>
            <a:r>
              <a:rPr lang="en-US" altLang="en-US" sz="3800" b="1" dirty="0">
                <a:ea typeface="ＭＳ Ｐゴシック" panose="020B0600070205080204" pitchFamily="34" charset="-128"/>
              </a:rPr>
              <a:t>	  Bonit</a:t>
            </a:r>
            <a:r>
              <a:rPr lang="en-US" altLang="en-US" sz="3800" b="1" dirty="0">
                <a:ln>
                  <a:solidFill>
                    <a:srgbClr val="F869DD"/>
                  </a:solidFill>
                </a:ln>
                <a:ea typeface="ＭＳ Ｐゴシック" panose="020B0600070205080204" pitchFamily="34" charset="-128"/>
              </a:rPr>
              <a:t>a</a:t>
            </a:r>
            <a:r>
              <a:rPr lang="en-US" altLang="en-US" sz="3800" b="1" dirty="0">
                <a:ea typeface="ＭＳ Ｐゴシック" panose="020B0600070205080204" pitchFamily="34" charset="-128"/>
              </a:rPr>
              <a:t> - </a:t>
            </a:r>
            <a:r>
              <a:rPr lang="en-US" altLang="en-US" sz="3800" b="1" dirty="0" err="1">
                <a:ea typeface="ＭＳ Ｐゴシック" panose="020B0600070205080204" pitchFamily="34" charset="-128"/>
              </a:rPr>
              <a:t>Bonit</a:t>
            </a:r>
            <a:r>
              <a:rPr lang="en-US" altLang="en-US" sz="3800" b="1" dirty="0" err="1">
                <a:ln>
                  <a:solidFill>
                    <a:srgbClr val="F869DD"/>
                  </a:solidFill>
                </a:ln>
                <a:ea typeface="ＭＳ Ｐゴシック" panose="020B0600070205080204" pitchFamily="34" charset="-128"/>
              </a:rPr>
              <a:t>a</a:t>
            </a:r>
            <a:r>
              <a:rPr lang="en-US" altLang="en-US" sz="3800" b="1" dirty="0" err="1">
                <a:ln>
                  <a:solidFill>
                    <a:srgbClr val="FFFF00"/>
                  </a:solidFill>
                </a:ln>
                <a:ea typeface="ＭＳ Ｐゴシック" panose="020B0600070205080204" pitchFamily="34" charset="-128"/>
              </a:rPr>
              <a:t>s</a:t>
            </a:r>
            <a:endParaRPr lang="en-US" altLang="en-US" sz="3800" b="1" dirty="0">
              <a:ln>
                <a:solidFill>
                  <a:srgbClr val="FFFF00"/>
                </a:solidFill>
              </a:ln>
              <a:ea typeface="ＭＳ Ｐゴシック" panose="020B0600070205080204" pitchFamily="34" charset="-128"/>
            </a:endParaRPr>
          </a:p>
          <a:p>
            <a:r>
              <a:rPr lang="en-US" altLang="en-US" sz="3800" b="1" dirty="0">
                <a:ea typeface="ＭＳ Ｐゴシック" panose="020B0600070205080204" pitchFamily="34" charset="-128"/>
              </a:rPr>
              <a:t>If the word ends in a </a:t>
            </a:r>
            <a:r>
              <a:rPr lang="en-US" altLang="en-US" sz="3800" b="1" dirty="0">
                <a:ln>
                  <a:solidFill>
                    <a:srgbClr val="00B050"/>
                  </a:solidFill>
                </a:ln>
                <a:ea typeface="ＭＳ Ｐゴシック" panose="020B0600070205080204" pitchFamily="34" charset="-128"/>
              </a:rPr>
              <a:t>consonant</a:t>
            </a:r>
            <a:r>
              <a:rPr lang="en-US" altLang="en-US" sz="3800" b="1" dirty="0">
                <a:ea typeface="ＭＳ Ｐゴシック" panose="020B0600070205080204" pitchFamily="34" charset="-128"/>
              </a:rPr>
              <a:t> like </a:t>
            </a:r>
            <a:r>
              <a:rPr lang="ja-JP" altLang="en-US" sz="3800" b="1">
                <a:ea typeface="ＭＳ Ｐゴシック" panose="020B0600070205080204" pitchFamily="34" charset="-128"/>
              </a:rPr>
              <a:t>“</a:t>
            </a:r>
            <a:r>
              <a:rPr lang="en-US" altLang="ja-JP" sz="3800" b="1" dirty="0">
                <a:ea typeface="ＭＳ Ｐゴシック" panose="020B0600070205080204" pitchFamily="34" charset="-128"/>
              </a:rPr>
              <a:t>-</a:t>
            </a:r>
            <a:r>
              <a:rPr lang="en-US" altLang="ja-JP" sz="3800" b="1" dirty="0">
                <a:ln>
                  <a:solidFill>
                    <a:srgbClr val="00B050"/>
                  </a:solidFill>
                </a:ln>
                <a:ea typeface="ＭＳ Ｐゴシック" panose="020B0600070205080204" pitchFamily="34" charset="-128"/>
              </a:rPr>
              <a:t>l</a:t>
            </a:r>
            <a:r>
              <a:rPr lang="ja-JP" altLang="en-US" sz="3800" b="1">
                <a:ea typeface="ＭＳ Ｐゴシック" panose="020B0600070205080204" pitchFamily="34" charset="-128"/>
              </a:rPr>
              <a:t>”</a:t>
            </a:r>
            <a:r>
              <a:rPr lang="en-US" altLang="ja-JP" sz="3800" b="1" dirty="0">
                <a:ea typeface="ＭＳ Ｐゴシック" panose="020B0600070205080204" pitchFamily="34" charset="-128"/>
              </a:rPr>
              <a:t> or </a:t>
            </a:r>
            <a:r>
              <a:rPr lang="ja-JP" altLang="en-US" sz="3800" b="1">
                <a:ea typeface="ＭＳ Ｐゴシック" panose="020B0600070205080204" pitchFamily="34" charset="-128"/>
              </a:rPr>
              <a:t>“</a:t>
            </a:r>
            <a:r>
              <a:rPr lang="en-US" altLang="ja-JP" sz="3800" b="1" dirty="0">
                <a:ea typeface="ＭＳ Ｐゴシック" panose="020B0600070205080204" pitchFamily="34" charset="-128"/>
              </a:rPr>
              <a:t>-</a:t>
            </a:r>
            <a:r>
              <a:rPr lang="en-US" altLang="ja-JP" sz="3800" b="1" dirty="0">
                <a:ln>
                  <a:solidFill>
                    <a:srgbClr val="00B050"/>
                  </a:solidFill>
                </a:ln>
                <a:ea typeface="ＭＳ Ｐゴシック" panose="020B0600070205080204" pitchFamily="34" charset="-128"/>
              </a:rPr>
              <a:t>r</a:t>
            </a:r>
            <a:r>
              <a:rPr lang="ja-JP" altLang="en-US" sz="3800" b="1">
                <a:ea typeface="ＭＳ Ｐゴシック" panose="020B0600070205080204" pitchFamily="34" charset="-128"/>
              </a:rPr>
              <a:t>”</a:t>
            </a:r>
            <a:r>
              <a:rPr lang="en-US" altLang="ja-JP" sz="3800" b="1" dirty="0">
                <a:ea typeface="ＭＳ Ｐゴシック" panose="020B0600070205080204" pitchFamily="34" charset="-128"/>
              </a:rPr>
              <a:t> or </a:t>
            </a:r>
            <a:r>
              <a:rPr lang="ja-JP" altLang="en-US" sz="3800" b="1">
                <a:ea typeface="ＭＳ Ｐゴシック" panose="020B0600070205080204" pitchFamily="34" charset="-128"/>
              </a:rPr>
              <a:t>“</a:t>
            </a:r>
            <a:r>
              <a:rPr lang="en-US" altLang="ja-JP" sz="3800" b="1" dirty="0">
                <a:ea typeface="ＭＳ Ｐゴシック" panose="020B0600070205080204" pitchFamily="34" charset="-128"/>
              </a:rPr>
              <a:t>-</a:t>
            </a:r>
            <a:r>
              <a:rPr lang="en-US" altLang="ja-JP" sz="3800" b="1" dirty="0">
                <a:ln>
                  <a:solidFill>
                    <a:srgbClr val="00B050"/>
                  </a:solidFill>
                </a:ln>
                <a:ea typeface="ＭＳ Ｐゴシック" panose="020B0600070205080204" pitchFamily="34" charset="-128"/>
              </a:rPr>
              <a:t>n</a:t>
            </a:r>
            <a:r>
              <a:rPr lang="ja-JP" altLang="en-US" sz="3800" b="1">
                <a:ea typeface="ＭＳ Ｐゴシック" panose="020B0600070205080204" pitchFamily="34" charset="-128"/>
              </a:rPr>
              <a:t>”</a:t>
            </a:r>
            <a:r>
              <a:rPr lang="en-US" altLang="ja-JP" sz="3800" b="1" dirty="0">
                <a:ea typeface="ＭＳ Ｐゴシック" panose="020B0600070205080204" pitchFamily="34" charset="-128"/>
              </a:rPr>
              <a:t> add an </a:t>
            </a:r>
            <a:r>
              <a:rPr lang="ja-JP" altLang="en-US" sz="3800" b="1">
                <a:ea typeface="ＭＳ Ｐゴシック" panose="020B0600070205080204" pitchFamily="34" charset="-128"/>
              </a:rPr>
              <a:t>“</a:t>
            </a:r>
            <a:r>
              <a:rPr lang="en-US" altLang="ja-JP" sz="3800" b="1" dirty="0">
                <a:ln>
                  <a:solidFill>
                    <a:srgbClr val="FF0000"/>
                  </a:solidFill>
                </a:ln>
                <a:ea typeface="ＭＳ Ｐゴシック" panose="020B0600070205080204" pitchFamily="34" charset="-128"/>
              </a:rPr>
              <a:t>es</a:t>
            </a:r>
            <a:r>
              <a:rPr lang="ja-JP" altLang="en-US" sz="3800" b="1">
                <a:ea typeface="ＭＳ Ｐゴシック" panose="020B0600070205080204" pitchFamily="34" charset="-128"/>
              </a:rPr>
              <a:t>”</a:t>
            </a:r>
            <a:endParaRPr lang="en-US" altLang="ja-JP" sz="3800" b="1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3800" b="1" dirty="0" err="1">
                <a:ea typeface="ＭＳ Ｐゴシック" panose="020B0600070205080204" pitchFamily="34" charset="-128"/>
              </a:rPr>
              <a:t>Intelectua</a:t>
            </a:r>
            <a:r>
              <a:rPr lang="en-US" altLang="en-US" sz="3800" b="1" dirty="0" err="1">
                <a:ln>
                  <a:solidFill>
                    <a:srgbClr val="00B050"/>
                  </a:solidFill>
                </a:ln>
                <a:ea typeface="ＭＳ Ｐゴシック" panose="020B0600070205080204" pitchFamily="34" charset="-128"/>
              </a:rPr>
              <a:t>l</a:t>
            </a:r>
            <a:r>
              <a:rPr lang="en-US" altLang="en-US" sz="3800" b="1" dirty="0">
                <a:ea typeface="ＭＳ Ｐゴシック" panose="020B0600070205080204" pitchFamily="34" charset="-128"/>
              </a:rPr>
              <a:t> – </a:t>
            </a:r>
            <a:r>
              <a:rPr lang="en-US" altLang="en-US" sz="3800" b="1" dirty="0" err="1">
                <a:ea typeface="ＭＳ Ｐゴシック" panose="020B0600070205080204" pitchFamily="34" charset="-128"/>
              </a:rPr>
              <a:t>Intelectua</a:t>
            </a:r>
            <a:r>
              <a:rPr lang="en-US" altLang="en-US" sz="3800" b="1" dirty="0" err="1">
                <a:ln>
                  <a:solidFill>
                    <a:srgbClr val="00B050"/>
                  </a:solidFill>
                </a:ln>
                <a:ea typeface="ＭＳ Ｐゴシック" panose="020B0600070205080204" pitchFamily="34" charset="-128"/>
              </a:rPr>
              <a:t>l</a:t>
            </a:r>
            <a:r>
              <a:rPr lang="en-US" altLang="en-US" sz="3800" b="1" dirty="0" err="1">
                <a:ln>
                  <a:solidFill>
                    <a:srgbClr val="FF0000"/>
                  </a:solidFill>
                </a:ln>
                <a:ea typeface="ＭＳ Ｐゴシック" panose="020B0600070205080204" pitchFamily="34" charset="-128"/>
              </a:rPr>
              <a:t>es</a:t>
            </a:r>
            <a:endParaRPr lang="en-US" altLang="en-US" sz="3800" b="1" dirty="0">
              <a:ln>
                <a:solidFill>
                  <a:srgbClr val="FF0000"/>
                </a:solidFill>
              </a:ln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3800" b="1" dirty="0" err="1">
                <a:ea typeface="ＭＳ Ｐゴシック" panose="020B0600070205080204" pitchFamily="34" charset="-128"/>
              </a:rPr>
              <a:t>Profeso</a:t>
            </a:r>
            <a:r>
              <a:rPr lang="en-US" altLang="en-US" sz="3800" b="1" dirty="0" err="1">
                <a:ln>
                  <a:solidFill>
                    <a:srgbClr val="00B050"/>
                  </a:solidFill>
                </a:ln>
                <a:ea typeface="ＭＳ Ｐゴシック" panose="020B0600070205080204" pitchFamily="34" charset="-128"/>
              </a:rPr>
              <a:t>r</a:t>
            </a:r>
            <a:r>
              <a:rPr lang="en-US" altLang="en-US" sz="3800" b="1" dirty="0">
                <a:ea typeface="ＭＳ Ｐゴシック" panose="020B0600070205080204" pitchFamily="34" charset="-128"/>
              </a:rPr>
              <a:t> – </a:t>
            </a:r>
            <a:r>
              <a:rPr lang="en-US" altLang="en-US" sz="3800" b="1" dirty="0" err="1">
                <a:ea typeface="ＭＳ Ｐゴシック" panose="020B0600070205080204" pitchFamily="34" charset="-128"/>
              </a:rPr>
              <a:t>Profeso</a:t>
            </a:r>
            <a:r>
              <a:rPr lang="en-US" altLang="en-US" sz="3800" b="1" dirty="0" err="1">
                <a:ln>
                  <a:solidFill>
                    <a:srgbClr val="00B050"/>
                  </a:solidFill>
                </a:ln>
                <a:ea typeface="ＭＳ Ｐゴシック" panose="020B0600070205080204" pitchFamily="34" charset="-128"/>
              </a:rPr>
              <a:t>r</a:t>
            </a:r>
            <a:r>
              <a:rPr lang="en-US" altLang="en-US" sz="3800" b="1" dirty="0" err="1">
                <a:ln>
                  <a:solidFill>
                    <a:srgbClr val="FF0000"/>
                  </a:solidFill>
                </a:ln>
                <a:ea typeface="ＭＳ Ｐゴシック" panose="020B0600070205080204" pitchFamily="34" charset="-128"/>
              </a:rPr>
              <a:t>es</a:t>
            </a:r>
            <a:r>
              <a:rPr lang="en-US" altLang="en-US" sz="3800" b="1" dirty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513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Prueba de práctica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71600"/>
            <a:ext cx="8952271" cy="532416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s-ES_tradnl" sz="3800" dirty="0">
                <a:ln w="19050">
                  <a:noFill/>
                </a:ln>
              </a:rPr>
              <a:t>1. Los muchachos son ___________.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4800"/>
              </a:spcAft>
              <a:buNone/>
            </a:pPr>
            <a:r>
              <a:rPr lang="es-ES_tradnl" sz="3800" dirty="0">
                <a:ln w="19050">
                  <a:noFill/>
                </a:ln>
              </a:rPr>
              <a:t>a. guapo    	b. bonitas    	c. cómicos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s-ES_tradnl" sz="3800" dirty="0">
                <a:ln w="19050">
                  <a:noFill/>
                </a:ln>
              </a:rPr>
              <a:t>2. Las amigas son _________.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4800"/>
              </a:spcAft>
              <a:buNone/>
            </a:pPr>
            <a:r>
              <a:rPr lang="es-ES_tradnl" sz="3800" dirty="0">
                <a:ln w="19050">
                  <a:noFill/>
                </a:ln>
              </a:rPr>
              <a:t>a. perezosos	  	b. graciosas		c. alta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s-ES_tradnl" sz="3800" dirty="0">
                <a:ln w="19050">
                  <a:noFill/>
                </a:ln>
              </a:rPr>
              <a:t>3. María y Elena son __________.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s-ES_tradnl" sz="3800" dirty="0">
                <a:ln w="19050">
                  <a:noFill/>
                </a:ln>
              </a:rPr>
              <a:t> a. simpático     b. morenos 	c. morenas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3811C-9958-5545-8705-780A31A9B201}"/>
              </a:ext>
            </a:extLst>
          </p:cNvPr>
          <p:cNvSpPr txBox="1"/>
          <p:nvPr/>
        </p:nvSpPr>
        <p:spPr>
          <a:xfrm>
            <a:off x="4667864" y="1252728"/>
            <a:ext cx="3286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cómicos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68016-E430-5747-B3BC-1535B8416716}"/>
              </a:ext>
            </a:extLst>
          </p:cNvPr>
          <p:cNvSpPr txBox="1"/>
          <p:nvPr/>
        </p:nvSpPr>
        <p:spPr>
          <a:xfrm>
            <a:off x="3992022" y="2716131"/>
            <a:ext cx="27574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graciosas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3BF69-071F-BA4F-95C5-C50F1C9447F7}"/>
              </a:ext>
            </a:extLst>
          </p:cNvPr>
          <p:cNvSpPr txBox="1"/>
          <p:nvPr/>
        </p:nvSpPr>
        <p:spPr>
          <a:xfrm>
            <a:off x="4443944" y="4367395"/>
            <a:ext cx="29854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morenas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45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Prueba de práctica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71600"/>
            <a:ext cx="9144000" cy="532416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s-ES_tradnl" sz="3800" dirty="0">
                <a:ln w="19050">
                  <a:noFill/>
                </a:ln>
              </a:rPr>
              <a:t>4. José es ___________.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4800"/>
              </a:spcAft>
              <a:buNone/>
            </a:pPr>
            <a:r>
              <a:rPr lang="es-ES_tradnl" sz="3600" dirty="0">
                <a:ln w="19050">
                  <a:noFill/>
                </a:ln>
              </a:rPr>
              <a:t>     a. bajos    		b. alta   		c. cómico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s-ES_tradnl" sz="3800" dirty="0">
                <a:ln w="19050">
                  <a:noFill/>
                </a:ln>
              </a:rPr>
              <a:t>5. José y Rogelio son _________.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4800"/>
              </a:spcAft>
              <a:buNone/>
            </a:pPr>
            <a:r>
              <a:rPr lang="es-ES_tradnl" sz="3800" dirty="0">
                <a:ln w="19050">
                  <a:noFill/>
                </a:ln>
              </a:rPr>
              <a:t>	a. altas	  	b. bajos		c. moreno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s-ES_tradnl" sz="3800" dirty="0">
                <a:ln w="19050">
                  <a:noFill/>
                </a:ln>
              </a:rPr>
              <a:t>6. Ellos son______________.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s-ES_tradnl" sz="3400" dirty="0">
                <a:ln w="19050">
                  <a:noFill/>
                </a:ln>
              </a:rPr>
              <a:t>   a. intelectual    b. </a:t>
            </a:r>
            <a:r>
              <a:rPr lang="es-ES_tradnl" sz="3400" dirty="0" err="1">
                <a:ln w="19050">
                  <a:noFill/>
                </a:ln>
              </a:rPr>
              <a:t>intelectuals</a:t>
            </a:r>
            <a:r>
              <a:rPr lang="es-ES_tradnl" sz="3400" dirty="0">
                <a:ln w="19050">
                  <a:noFill/>
                </a:ln>
              </a:rPr>
              <a:t>   c. intelectuales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3811C-9958-5545-8705-780A31A9B201}"/>
              </a:ext>
            </a:extLst>
          </p:cNvPr>
          <p:cNvSpPr txBox="1"/>
          <p:nvPr/>
        </p:nvSpPr>
        <p:spPr>
          <a:xfrm>
            <a:off x="1962554" y="1252728"/>
            <a:ext cx="3286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cómico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68016-E430-5747-B3BC-1535B8416716}"/>
              </a:ext>
            </a:extLst>
          </p:cNvPr>
          <p:cNvSpPr txBox="1"/>
          <p:nvPr/>
        </p:nvSpPr>
        <p:spPr>
          <a:xfrm>
            <a:off x="4347907" y="2751892"/>
            <a:ext cx="27574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bajos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3BF69-071F-BA4F-95C5-C50F1C9447F7}"/>
              </a:ext>
            </a:extLst>
          </p:cNvPr>
          <p:cNvSpPr txBox="1"/>
          <p:nvPr/>
        </p:nvSpPr>
        <p:spPr>
          <a:xfrm>
            <a:off x="2741152" y="4268225"/>
            <a:ext cx="29854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intelectuales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11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Cros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ss" id="{4D0900FA-E8ED-9449-9B09-BD88C7EBBC87}" vid="{EB465C24-2072-D54C-85D7-73C27EDCD2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19145</TotalTime>
  <Words>291</Words>
  <Application>Microsoft Macintosh PowerPoint</Application>
  <PresentationFormat>On-screen Show (4:3)</PresentationFormat>
  <Paragraphs>53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Cross</vt:lpstr>
      <vt:lpstr>Capítulo 2</vt:lpstr>
      <vt:lpstr>Remember - Word Endings</vt:lpstr>
      <vt:lpstr>Making Words Plural</vt:lpstr>
      <vt:lpstr>Prueba de práctica</vt:lpstr>
      <vt:lpstr>Prueba de práctica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</dc:title>
  <dc:creator>Kristen Cross</dc:creator>
  <cp:lastModifiedBy>Kristen Cross</cp:lastModifiedBy>
  <cp:revision>46</cp:revision>
  <cp:lastPrinted>2019-11-05T18:10:32Z</cp:lastPrinted>
  <dcterms:created xsi:type="dcterms:W3CDTF">2019-08-09T23:25:52Z</dcterms:created>
  <dcterms:modified xsi:type="dcterms:W3CDTF">2019-11-06T15:06:59Z</dcterms:modified>
</cp:coreProperties>
</file>