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78" r:id="rId3"/>
    <p:sldId id="269" r:id="rId4"/>
    <p:sldId id="277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A8"/>
    <a:srgbClr val="42662B"/>
    <a:srgbClr val="4A7132"/>
    <a:srgbClr val="1B2A12"/>
    <a:srgbClr val="522284"/>
    <a:srgbClr val="59268F"/>
    <a:srgbClr val="CCBFD6"/>
    <a:srgbClr val="E2D5FF"/>
    <a:srgbClr val="F2E3FF"/>
    <a:srgbClr val="F2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2"/>
    <p:restoredTop sz="87383"/>
  </p:normalViewPr>
  <p:slideViewPr>
    <p:cSldViewPr snapToGrid="0" snapToObjects="1">
      <p:cViewPr varScale="1">
        <p:scale>
          <a:sx n="87" d="100"/>
          <a:sy n="87" d="100"/>
        </p:scale>
        <p:origin x="1864" y="192"/>
      </p:cViewPr>
      <p:guideLst/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7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93388-7A2C-254E-BD88-76BC78635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/>
              <a:t>Ch.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033AA-1B5E-9848-B92E-E81AD001B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5152-D48E-A045-9250-96AAC71D4557}" type="datetime1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3354-6F83-DA4E-AEB5-7D7D975B9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/>
              <a:t>Spanish Basic - Ch. 3 - Review of The Verbs Ir &amp; Jugar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DAEC-3250-194A-AF62-41019B3D9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69BF-5350-D444-81D2-FBEC30B2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4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Ch. 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42E00-B054-184A-AAB0-7B691FB26B3D}" type="datetime1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Spanish Basic - Ch. 3 - Review of The Verbs Ir &amp; Jugar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EA2-3F6F-A44B-95BE-D8BBC8A4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2B6826A-2043-894C-8C50-26EE459DDB49}" type="datetime1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Review of The Verbs Ir &amp; Jugar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5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140473-5172-334C-9FDE-9FC3492C3DF4}" type="datetime1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Review of The Verbs Ir &amp; Jugar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39000">
              <a:srgbClr val="4A7132"/>
            </a:gs>
            <a:gs pos="100000">
              <a:srgbClr val="1B2A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6617" y="-185612"/>
            <a:ext cx="9577234" cy="2689099"/>
          </a:xfrm>
          <a:solidFill>
            <a:srgbClr val="1B2A12"/>
          </a:solidFill>
        </p:spPr>
        <p:txBody>
          <a:bodyPr anchor="ctr" anchorCtr="1">
            <a:normAutofit/>
          </a:bodyPr>
          <a:lstStyle>
            <a:lvl1pPr algn="ctr">
              <a:defRPr sz="7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871" y="3314753"/>
            <a:ext cx="6975987" cy="2451866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8872"/>
            <a:ext cx="9500616" cy="137160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0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505" y="-266545"/>
            <a:ext cx="9591981" cy="25350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050" y="2848080"/>
            <a:ext cx="6676563" cy="230591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87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735" y="-147484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39000">
              <a:srgbClr val="4A7132"/>
            </a:gs>
            <a:gs pos="100000">
              <a:srgbClr val="1B2A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764224"/>
          </a:xfrm>
          <a:prstGeom prst="rect">
            <a:avLst/>
          </a:prstGeom>
          <a:solidFill>
            <a:srgbClr val="1B2A12"/>
          </a:solidFill>
          <a:ln w="476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860D-1786-004A-86B6-AA069D6C834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E09C-CBF2-3943-9088-C4A15A624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err="1"/>
              <a:t>Capítulo</a:t>
            </a:r>
            <a:r>
              <a:rPr lang="en-US" sz="7000" b="1" dirty="0"/>
              <a:t>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AE15A-555E-0248-A1BD-002210D7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err="1"/>
              <a:t>Repaso</a:t>
            </a:r>
            <a:r>
              <a:rPr lang="en-US" sz="5000" b="1" dirty="0"/>
              <a:t> - Review</a:t>
            </a:r>
          </a:p>
          <a:p>
            <a:r>
              <a:rPr lang="en-US" sz="5000" b="1" dirty="0"/>
              <a:t>Los </a:t>
            </a:r>
            <a:r>
              <a:rPr lang="en-US" sz="5000" b="1" dirty="0" err="1"/>
              <a:t>verbos</a:t>
            </a:r>
            <a:r>
              <a:rPr lang="en-US" sz="5000" b="1" dirty="0"/>
              <a:t> </a:t>
            </a:r>
            <a:r>
              <a:rPr lang="en-US" sz="5000" b="1" dirty="0" err="1"/>
              <a:t>Ir</a:t>
            </a:r>
            <a:r>
              <a:rPr lang="en-US" sz="5000" b="1" dirty="0"/>
              <a:t> y </a:t>
            </a:r>
            <a:r>
              <a:rPr lang="en-US" sz="5000" b="1" dirty="0" err="1"/>
              <a:t>Jugar</a:t>
            </a:r>
            <a:endParaRPr lang="en-US" sz="5000" b="1" i="1" dirty="0"/>
          </a:p>
        </p:txBody>
      </p:sp>
    </p:spTree>
    <p:extLst>
      <p:ext uri="{BB962C8B-B14F-4D97-AF65-F5344CB8AC3E}">
        <p14:creationId xmlns:p14="http://schemas.microsoft.com/office/powerpoint/2010/main" val="103087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A9CC-8C75-6948-A504-0DFFFD22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-AR Verb Endings Review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F7CEBE-A37C-4D4B-9F2C-B4E274BF91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9862" y="1578077"/>
          <a:ext cx="880427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9">
                  <a:extLst>
                    <a:ext uri="{9D8B030D-6E8A-4147-A177-3AD203B41FA5}">
                      <a16:colId xmlns:a16="http://schemas.microsoft.com/office/drawing/2014/main" val="1704071607"/>
                    </a:ext>
                  </a:extLst>
                </a:gridCol>
                <a:gridCol w="2647439">
                  <a:extLst>
                    <a:ext uri="{9D8B030D-6E8A-4147-A177-3AD203B41FA5}">
                      <a16:colId xmlns:a16="http://schemas.microsoft.com/office/drawing/2014/main" val="2113257630"/>
                    </a:ext>
                  </a:extLst>
                </a:gridCol>
                <a:gridCol w="2271252">
                  <a:extLst>
                    <a:ext uri="{9D8B030D-6E8A-4147-A177-3AD203B41FA5}">
                      <a16:colId xmlns:a16="http://schemas.microsoft.com/office/drawing/2014/main" val="3956806123"/>
                    </a:ext>
                  </a:extLst>
                </a:gridCol>
                <a:gridCol w="2130886">
                  <a:extLst>
                    <a:ext uri="{9D8B030D-6E8A-4147-A177-3AD203B41FA5}">
                      <a16:colId xmlns:a16="http://schemas.microsoft.com/office/drawing/2014/main" val="3479912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3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1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3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 (Ud.)/Él/Ella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Ustedes (Uds.)/Ellos/Ellas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781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EFC265-7817-9749-9AEF-45ECC8AAB433}"/>
              </a:ext>
            </a:extLst>
          </p:cNvPr>
          <p:cNvSpPr txBox="1"/>
          <p:nvPr/>
        </p:nvSpPr>
        <p:spPr>
          <a:xfrm>
            <a:off x="2050025" y="2247729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C74AB-900B-034A-A63E-1B28956547A9}"/>
              </a:ext>
            </a:extLst>
          </p:cNvPr>
          <p:cNvSpPr txBox="1"/>
          <p:nvPr/>
        </p:nvSpPr>
        <p:spPr>
          <a:xfrm>
            <a:off x="2050025" y="3271809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3F510-022A-2D4A-85EB-169BE34E55E4}"/>
              </a:ext>
            </a:extLst>
          </p:cNvPr>
          <p:cNvSpPr txBox="1"/>
          <p:nvPr/>
        </p:nvSpPr>
        <p:spPr>
          <a:xfrm>
            <a:off x="2050025" y="4340443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CAC872-B1E4-0B45-AD61-B921A5D23C6A}"/>
              </a:ext>
            </a:extLst>
          </p:cNvPr>
          <p:cNvSpPr txBox="1"/>
          <p:nvPr/>
        </p:nvSpPr>
        <p:spPr>
          <a:xfrm>
            <a:off x="6949020" y="2238949"/>
            <a:ext cx="2025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amos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B0A544-1A57-124A-8E2C-6BE4FDCCDAA5}"/>
              </a:ext>
            </a:extLst>
          </p:cNvPr>
          <p:cNvSpPr txBox="1"/>
          <p:nvPr/>
        </p:nvSpPr>
        <p:spPr>
          <a:xfrm>
            <a:off x="6996310" y="3302962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áis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9D467F-669D-194D-B5AC-D1C5F3BA5B54}"/>
              </a:ext>
            </a:extLst>
          </p:cNvPr>
          <p:cNvSpPr txBox="1"/>
          <p:nvPr/>
        </p:nvSpPr>
        <p:spPr>
          <a:xfrm>
            <a:off x="6996310" y="4457793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-an</a:t>
            </a:r>
          </a:p>
        </p:txBody>
      </p:sp>
    </p:spTree>
    <p:extLst>
      <p:ext uri="{BB962C8B-B14F-4D97-AF65-F5344CB8AC3E}">
        <p14:creationId xmlns:p14="http://schemas.microsoft.com/office/powerpoint/2010/main" val="9735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A9CC-8C75-6948-A504-0DFFFD22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Ir</a:t>
            </a:r>
            <a:r>
              <a:rPr lang="en-US" dirty="0"/>
              <a:t> – To Go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F7CEBE-A37C-4D4B-9F2C-B4E274BF91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758273"/>
              </p:ext>
            </p:extLst>
          </p:nvPr>
        </p:nvGraphicFramePr>
        <p:xfrm>
          <a:off x="169862" y="1578077"/>
          <a:ext cx="880427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9">
                  <a:extLst>
                    <a:ext uri="{9D8B030D-6E8A-4147-A177-3AD203B41FA5}">
                      <a16:colId xmlns:a16="http://schemas.microsoft.com/office/drawing/2014/main" val="1704071607"/>
                    </a:ext>
                  </a:extLst>
                </a:gridCol>
                <a:gridCol w="2647439">
                  <a:extLst>
                    <a:ext uri="{9D8B030D-6E8A-4147-A177-3AD203B41FA5}">
                      <a16:colId xmlns:a16="http://schemas.microsoft.com/office/drawing/2014/main" val="2113257630"/>
                    </a:ext>
                  </a:extLst>
                </a:gridCol>
                <a:gridCol w="2271252">
                  <a:extLst>
                    <a:ext uri="{9D8B030D-6E8A-4147-A177-3AD203B41FA5}">
                      <a16:colId xmlns:a16="http://schemas.microsoft.com/office/drawing/2014/main" val="3956806123"/>
                    </a:ext>
                  </a:extLst>
                </a:gridCol>
                <a:gridCol w="2130886">
                  <a:extLst>
                    <a:ext uri="{9D8B030D-6E8A-4147-A177-3AD203B41FA5}">
                      <a16:colId xmlns:a16="http://schemas.microsoft.com/office/drawing/2014/main" val="3479912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3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1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3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 (Ud.)/Él/Ella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Ustedes (Uds.)/Ellos/Ellas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781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EFC265-7817-9749-9AEF-45ECC8AAB433}"/>
              </a:ext>
            </a:extLst>
          </p:cNvPr>
          <p:cNvSpPr txBox="1"/>
          <p:nvPr/>
        </p:nvSpPr>
        <p:spPr>
          <a:xfrm>
            <a:off x="2050025" y="2041253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voy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C74AB-900B-034A-A63E-1B28956547A9}"/>
              </a:ext>
            </a:extLst>
          </p:cNvPr>
          <p:cNvSpPr txBox="1"/>
          <p:nvPr/>
        </p:nvSpPr>
        <p:spPr>
          <a:xfrm>
            <a:off x="2050025" y="3065333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3F510-022A-2D4A-85EB-169BE34E55E4}"/>
              </a:ext>
            </a:extLst>
          </p:cNvPr>
          <p:cNvSpPr txBox="1"/>
          <p:nvPr/>
        </p:nvSpPr>
        <p:spPr>
          <a:xfrm>
            <a:off x="2050025" y="4133967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CAC872-B1E4-0B45-AD61-B921A5D23C6A}"/>
              </a:ext>
            </a:extLst>
          </p:cNvPr>
          <p:cNvSpPr txBox="1"/>
          <p:nvPr/>
        </p:nvSpPr>
        <p:spPr>
          <a:xfrm>
            <a:off x="6949020" y="2032473"/>
            <a:ext cx="2025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vamos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B0A544-1A57-124A-8E2C-6BE4FDCCDAA5}"/>
              </a:ext>
            </a:extLst>
          </p:cNvPr>
          <p:cNvSpPr txBox="1"/>
          <p:nvPr/>
        </p:nvSpPr>
        <p:spPr>
          <a:xfrm>
            <a:off x="6996310" y="3096486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vais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9D467F-669D-194D-B5AC-D1C5F3BA5B54}"/>
              </a:ext>
            </a:extLst>
          </p:cNvPr>
          <p:cNvSpPr txBox="1"/>
          <p:nvPr/>
        </p:nvSpPr>
        <p:spPr>
          <a:xfrm>
            <a:off x="6996310" y="4251317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89805-90E1-3546-85B7-95E85CAD6C25}"/>
              </a:ext>
            </a:extLst>
          </p:cNvPr>
          <p:cNvSpPr txBox="1"/>
          <p:nvPr/>
        </p:nvSpPr>
        <p:spPr>
          <a:xfrm>
            <a:off x="2794818" y="2602157"/>
            <a:ext cx="113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go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6299FB-D8E9-C745-B97F-83CB3D47181D}"/>
              </a:ext>
            </a:extLst>
          </p:cNvPr>
          <p:cNvSpPr txBox="1"/>
          <p:nvPr/>
        </p:nvSpPr>
        <p:spPr>
          <a:xfrm>
            <a:off x="2858974" y="3697319"/>
            <a:ext cx="1713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go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52A79F-1675-AB46-905A-6525036D5CA4}"/>
              </a:ext>
            </a:extLst>
          </p:cNvPr>
          <p:cNvSpPr txBox="1"/>
          <p:nvPr/>
        </p:nvSpPr>
        <p:spPr>
          <a:xfrm>
            <a:off x="2124372" y="4808106"/>
            <a:ext cx="2423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go, he/she goes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5B6A5A-687B-2449-90BD-E6700156293A}"/>
              </a:ext>
            </a:extLst>
          </p:cNvPr>
          <p:cNvSpPr txBox="1"/>
          <p:nvPr/>
        </p:nvSpPr>
        <p:spPr>
          <a:xfrm>
            <a:off x="7430975" y="2621866"/>
            <a:ext cx="1713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go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4A8FCD-460C-AB41-A5F1-986868A22682}"/>
              </a:ext>
            </a:extLst>
          </p:cNvPr>
          <p:cNvSpPr txBox="1"/>
          <p:nvPr/>
        </p:nvSpPr>
        <p:spPr>
          <a:xfrm>
            <a:off x="7261111" y="3688976"/>
            <a:ext cx="1978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go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E05C74-0C4F-B349-B4AA-77CCF215DD40}"/>
              </a:ext>
            </a:extLst>
          </p:cNvPr>
          <p:cNvSpPr txBox="1"/>
          <p:nvPr/>
        </p:nvSpPr>
        <p:spPr>
          <a:xfrm>
            <a:off x="7166528" y="4841127"/>
            <a:ext cx="2039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go, They go</a:t>
            </a:r>
          </a:p>
        </p:txBody>
      </p:sp>
    </p:spTree>
    <p:extLst>
      <p:ext uri="{BB962C8B-B14F-4D97-AF65-F5344CB8AC3E}">
        <p14:creationId xmlns:p14="http://schemas.microsoft.com/office/powerpoint/2010/main" val="3858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0" grpId="0"/>
      <p:bldP spid="12" grpId="0"/>
      <p:bldP spid="14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A9CC-8C75-6948-A504-0DFFFD22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Jugar</a:t>
            </a:r>
            <a:r>
              <a:rPr lang="en-US" dirty="0"/>
              <a:t> – to play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F7CEBE-A37C-4D4B-9F2C-B4E274BF91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9862" y="1578077"/>
          <a:ext cx="880427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9">
                  <a:extLst>
                    <a:ext uri="{9D8B030D-6E8A-4147-A177-3AD203B41FA5}">
                      <a16:colId xmlns:a16="http://schemas.microsoft.com/office/drawing/2014/main" val="1704071607"/>
                    </a:ext>
                  </a:extLst>
                </a:gridCol>
                <a:gridCol w="2647439">
                  <a:extLst>
                    <a:ext uri="{9D8B030D-6E8A-4147-A177-3AD203B41FA5}">
                      <a16:colId xmlns:a16="http://schemas.microsoft.com/office/drawing/2014/main" val="2113257630"/>
                    </a:ext>
                  </a:extLst>
                </a:gridCol>
                <a:gridCol w="2271252">
                  <a:extLst>
                    <a:ext uri="{9D8B030D-6E8A-4147-A177-3AD203B41FA5}">
                      <a16:colId xmlns:a16="http://schemas.microsoft.com/office/drawing/2014/main" val="3956806123"/>
                    </a:ext>
                  </a:extLst>
                </a:gridCol>
                <a:gridCol w="2130886">
                  <a:extLst>
                    <a:ext uri="{9D8B030D-6E8A-4147-A177-3AD203B41FA5}">
                      <a16:colId xmlns:a16="http://schemas.microsoft.com/office/drawing/2014/main" val="3479912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3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1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3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 (Ud.)/Él/Ella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Ustedes (Uds.)/Ellos/Ellas</a:t>
                      </a:r>
                    </a:p>
                  </a:txBody>
                  <a:tcPr>
                    <a:solidFill>
                      <a:srgbClr val="4266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781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EFC265-7817-9749-9AEF-45ECC8AAB433}"/>
              </a:ext>
            </a:extLst>
          </p:cNvPr>
          <p:cNvSpPr txBox="1"/>
          <p:nvPr/>
        </p:nvSpPr>
        <p:spPr>
          <a:xfrm>
            <a:off x="2050025" y="2041253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juego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C74AB-900B-034A-A63E-1B28956547A9}"/>
              </a:ext>
            </a:extLst>
          </p:cNvPr>
          <p:cNvSpPr txBox="1"/>
          <p:nvPr/>
        </p:nvSpPr>
        <p:spPr>
          <a:xfrm>
            <a:off x="2050025" y="3065333"/>
            <a:ext cx="1713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juegas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3F510-022A-2D4A-85EB-169BE34E55E4}"/>
              </a:ext>
            </a:extLst>
          </p:cNvPr>
          <p:cNvSpPr txBox="1"/>
          <p:nvPr/>
        </p:nvSpPr>
        <p:spPr>
          <a:xfrm>
            <a:off x="2050025" y="4133967"/>
            <a:ext cx="1713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juega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CAC872-B1E4-0B45-AD61-B921A5D23C6A}"/>
              </a:ext>
            </a:extLst>
          </p:cNvPr>
          <p:cNvSpPr txBox="1"/>
          <p:nvPr/>
        </p:nvSpPr>
        <p:spPr>
          <a:xfrm>
            <a:off x="6949020" y="2032473"/>
            <a:ext cx="2194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jugamos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B0A544-1A57-124A-8E2C-6BE4FDCCDAA5}"/>
              </a:ext>
            </a:extLst>
          </p:cNvPr>
          <p:cNvSpPr txBox="1"/>
          <p:nvPr/>
        </p:nvSpPr>
        <p:spPr>
          <a:xfrm>
            <a:off x="6996310" y="3096486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jugáis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9D467F-669D-194D-B5AC-D1C5F3BA5B54}"/>
              </a:ext>
            </a:extLst>
          </p:cNvPr>
          <p:cNvSpPr txBox="1"/>
          <p:nvPr/>
        </p:nvSpPr>
        <p:spPr>
          <a:xfrm>
            <a:off x="6996310" y="4251317"/>
            <a:ext cx="19778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juegan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89805-90E1-3546-85B7-95E85CAD6C25}"/>
              </a:ext>
            </a:extLst>
          </p:cNvPr>
          <p:cNvSpPr txBox="1"/>
          <p:nvPr/>
        </p:nvSpPr>
        <p:spPr>
          <a:xfrm>
            <a:off x="2794818" y="2602157"/>
            <a:ext cx="113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play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6299FB-D8E9-C745-B97F-83CB3D47181D}"/>
              </a:ext>
            </a:extLst>
          </p:cNvPr>
          <p:cNvSpPr txBox="1"/>
          <p:nvPr/>
        </p:nvSpPr>
        <p:spPr>
          <a:xfrm>
            <a:off x="2858974" y="3697319"/>
            <a:ext cx="1713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play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52A79F-1675-AB46-905A-6525036D5CA4}"/>
              </a:ext>
            </a:extLst>
          </p:cNvPr>
          <p:cNvSpPr txBox="1"/>
          <p:nvPr/>
        </p:nvSpPr>
        <p:spPr>
          <a:xfrm>
            <a:off x="2124372" y="4808106"/>
            <a:ext cx="2423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play, he/she plays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5B6A5A-687B-2449-90BD-E6700156293A}"/>
              </a:ext>
            </a:extLst>
          </p:cNvPr>
          <p:cNvSpPr txBox="1"/>
          <p:nvPr/>
        </p:nvSpPr>
        <p:spPr>
          <a:xfrm>
            <a:off x="7430975" y="2621866"/>
            <a:ext cx="1713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play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4A8FCD-460C-AB41-A5F1-986868A22682}"/>
              </a:ext>
            </a:extLst>
          </p:cNvPr>
          <p:cNvSpPr txBox="1"/>
          <p:nvPr/>
        </p:nvSpPr>
        <p:spPr>
          <a:xfrm>
            <a:off x="7019951" y="3688976"/>
            <a:ext cx="22192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E05C74-0C4F-B349-B4AA-77CCF215DD40}"/>
              </a:ext>
            </a:extLst>
          </p:cNvPr>
          <p:cNvSpPr txBox="1"/>
          <p:nvPr/>
        </p:nvSpPr>
        <p:spPr>
          <a:xfrm>
            <a:off x="6949020" y="4841127"/>
            <a:ext cx="2256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play, They play</a:t>
            </a:r>
          </a:p>
        </p:txBody>
      </p:sp>
      <p:pic>
        <p:nvPicPr>
          <p:cNvPr id="19" name="Picture 18" descr="Cross - Pacing Spanish 2 Avancemos(6).png">
            <a:extLst>
              <a:ext uri="{FF2B5EF4-FFF2-40B4-BE49-F238E27FC236}">
                <a16:creationId xmlns:a16="http://schemas.microsoft.com/office/drawing/2014/main" id="{172D1EFD-5CCF-4F48-B534-ACBB72574E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0" y="2032473"/>
            <a:ext cx="922020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0" grpId="0"/>
      <p:bldP spid="12" grpId="0"/>
      <p:bldP spid="14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1. Tú ___________ (</a:t>
            </a:r>
            <a:r>
              <a:rPr lang="en-US" dirty="0" err="1">
                <a:ln w="19050">
                  <a:noFill/>
                </a:ln>
              </a:rPr>
              <a:t>ir</a:t>
            </a:r>
            <a:r>
              <a:rPr lang="en-US" dirty="0">
                <a:ln w="19050">
                  <a:noFill/>
                </a:ln>
              </a:rPr>
              <a:t>) </a:t>
            </a:r>
            <a:r>
              <a:rPr lang="en-US">
                <a:ln w="19050">
                  <a:noFill/>
                </a:ln>
              </a:rPr>
              <a:t>al parque</a:t>
            </a:r>
            <a:r>
              <a:rPr lang="en-US" dirty="0">
                <a:ln w="19050">
                  <a:noFill/>
                </a:ln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2. Ella ___________ (</a:t>
            </a:r>
            <a:r>
              <a:rPr lang="en-US" dirty="0" err="1">
                <a:ln w="19050">
                  <a:noFill/>
                </a:ln>
              </a:rPr>
              <a:t>jugar</a:t>
            </a:r>
            <a:r>
              <a:rPr lang="en-US" dirty="0">
                <a:ln w="19050">
                  <a:noFill/>
                </a:ln>
              </a:rPr>
              <a:t>) al </a:t>
            </a:r>
            <a:r>
              <a:rPr lang="en-US" dirty="0" err="1">
                <a:ln w="19050">
                  <a:noFill/>
                </a:ln>
              </a:rPr>
              <a:t>fútbol</a:t>
            </a:r>
            <a:r>
              <a:rPr lang="en-US" dirty="0">
                <a:ln w="19050">
                  <a:noFill/>
                </a:ln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3. Nosotros ___________ (</a:t>
            </a:r>
            <a:r>
              <a:rPr lang="en-US" dirty="0" err="1">
                <a:ln w="19050">
                  <a:noFill/>
                </a:ln>
              </a:rPr>
              <a:t>ir</a:t>
            </a:r>
            <a:r>
              <a:rPr lang="en-US" dirty="0">
                <a:ln w="19050">
                  <a:noFill/>
                </a:ln>
              </a:rPr>
              <a:t>) al cine.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4. </a:t>
            </a:r>
            <a:r>
              <a:rPr lang="en-US" dirty="0" err="1">
                <a:ln w="19050">
                  <a:noFill/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___________ (</a:t>
            </a:r>
            <a:r>
              <a:rPr lang="en-US" dirty="0" err="1">
                <a:ln w="19050">
                  <a:noFill/>
                </a:ln>
              </a:rPr>
              <a:t>jugar</a:t>
            </a:r>
            <a:r>
              <a:rPr lang="en-US" dirty="0">
                <a:ln w="19050">
                  <a:noFill/>
                </a:ln>
              </a:rPr>
              <a:t>) al </a:t>
            </a:r>
            <a:r>
              <a:rPr lang="en-US" dirty="0" err="1">
                <a:ln w="19050">
                  <a:noFill/>
                </a:ln>
              </a:rPr>
              <a:t>volibol</a:t>
            </a:r>
            <a:r>
              <a:rPr lang="en-US" dirty="0">
                <a:ln w="19050">
                  <a:noFill/>
                </a:ln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5. Ellos ___________ (</a:t>
            </a:r>
            <a:r>
              <a:rPr lang="en-US" dirty="0" err="1">
                <a:ln w="19050">
                  <a:noFill/>
                </a:ln>
              </a:rPr>
              <a:t>ir</a:t>
            </a:r>
            <a:r>
              <a:rPr lang="en-US" dirty="0">
                <a:ln w="19050">
                  <a:noFill/>
                </a:ln>
              </a:rPr>
              <a:t>) a </a:t>
            </a:r>
            <a:r>
              <a:rPr lang="en-US" dirty="0" err="1">
                <a:ln w="19050">
                  <a:noFill/>
                </a:ln>
              </a:rPr>
              <a:t>escuchar</a:t>
            </a:r>
            <a:r>
              <a:rPr lang="en-US" dirty="0">
                <a:ln w="19050">
                  <a:noFill/>
                </a:ln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1548581" y="131172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2054942" y="2304780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juega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2927555" y="326764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vamos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709DCB-BA2C-3042-B776-A34A16C6E61F}"/>
              </a:ext>
            </a:extLst>
          </p:cNvPr>
          <p:cNvSpPr txBox="1"/>
          <p:nvPr/>
        </p:nvSpPr>
        <p:spPr>
          <a:xfrm>
            <a:off x="2054942" y="5207724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023A6-D00F-EA48-9AA1-1102483930C4}"/>
              </a:ext>
            </a:extLst>
          </p:cNvPr>
          <p:cNvSpPr txBox="1"/>
          <p:nvPr/>
        </p:nvSpPr>
        <p:spPr>
          <a:xfrm>
            <a:off x="1836174" y="4304596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juego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4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Cros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ss" id="{4D0900FA-E8ED-9449-9B09-BD88C7EBBC87}" vid="{EB465C24-2072-D54C-85D7-73C27EDCD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253</Words>
  <Application>Microsoft Macintosh PowerPoint</Application>
  <PresentationFormat>On-screen Show (4:3)</PresentationFormat>
  <Paragraphs>85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Cross</vt:lpstr>
      <vt:lpstr>Capítulo 3</vt:lpstr>
      <vt:lpstr>-AR Verb Endings Review</vt:lpstr>
      <vt:lpstr>Ir – To Go</vt:lpstr>
      <vt:lpstr>Jugar – to play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Kristen Cross</dc:creator>
  <cp:lastModifiedBy>Kristen Cross</cp:lastModifiedBy>
  <cp:revision>34</cp:revision>
  <cp:lastPrinted>2019-08-11T14:10:42Z</cp:lastPrinted>
  <dcterms:created xsi:type="dcterms:W3CDTF">2019-08-09T23:25:52Z</dcterms:created>
  <dcterms:modified xsi:type="dcterms:W3CDTF">2020-02-11T18:05:02Z</dcterms:modified>
</cp:coreProperties>
</file>